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C4203A-50C4-4910-B899-A5C125D61B75}">
  <a:tblStyle styleId="{15C4203A-50C4-4910-B899-A5C125D61B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Inconsolata-bold.fntdata"/><Relationship Id="rId23" Type="http://schemas.openxmlformats.org/officeDocument/2006/relationships/slide" Target="slides/slide17.xml"/><Relationship Id="rId67" Type="http://schemas.openxmlformats.org/officeDocument/2006/relationships/font" Target="fonts/Inconsolat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008e3ebf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008e3ebf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9a30ce34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9a30ce34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9a30ce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9a30ce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9a30ce3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a30ce3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9a30ce34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9a30ce34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d140fa9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d140fa9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9a30ce34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9a30ce34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d9a0da432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d9a0da432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parameter which we took during plotting the line.We choose the distance between the line and point as something and we tried to reduce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9a30ce34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a30ce34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9a30ce34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9a30ce34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9a30ce34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9a30ce34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STC is a student community in VIT Vellore aimed at enhancing the skills of its members as well as fellow college students in various domains through quality projects and events tailored for  skill development.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9a30ce34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9a30ce3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9a30ce34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9a30ce34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9a30ce34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9a30ce34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d140fa98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d140fa98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do you find the best line ? Brute Force or Systematic Approach.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if there is an guide which can show us the direction in which we can take new value of  slope so that it will have less loss than the loss of the slope which we took before.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way which can show us the direction is derivate.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9a0da432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d9a0da432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Derivative of the loss function with respect to the gradient.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ead30b53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ead30b53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9a30ce340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9a30ce340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Limited space around you.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140fa98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140fa98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d9a0da4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d9a0da4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d9a0da43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d9a0da43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9a30ce34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9a30ce34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B3A39"/>
                </a:solidFill>
                <a:highlight>
                  <a:srgbClr val="FAFAFA"/>
                </a:highlight>
                <a:latin typeface="Roboto"/>
                <a:ea typeface="Roboto"/>
                <a:cs typeface="Roboto"/>
                <a:sym typeface="Roboto"/>
              </a:rPr>
              <a:t>Connect with other students who share your passion in focused Leagues and use tech to solve real-world challenges together.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d9a0da4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d9a0da4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d9a0da4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d9a0da4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d9a0da4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d9a0da4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d9a0da4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d9a0da4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9a30ce34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9a30ce34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9a30ce34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9a30ce34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9a30ce34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9a30ce34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we have dicussed some important concepts.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9a30ce34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9a30ce34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d30b53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d30b53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Bounding values between 0 to 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d140fa98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d140fa98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008e3ebf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008e3ebf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this session with designing a program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d9a0da432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d9a0da432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d9a0da432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d9a0da432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9a30ce34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9a30ce34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Unstructred data like image,text ,audio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d9a0da432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d9a0da432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patterns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9a30ce34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9a30ce34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NN Structure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79a30ce34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9a30ce34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of linearity.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9a30ce34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9a30ce34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9a30ce34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9a30ce34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9a30ce34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9a30ce34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9a30ce34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9a30ce34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008e3ebf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008e3ebf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d733ef40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d733ef40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9a30ce34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9a30ce34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9a30ce34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9a30ce34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consists of pixels with values of grayscale intensity values.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ddd392e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ddd392e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convert the 28*28 matrix into unidimensional matrix.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ddd392e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ddd392e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f030eaf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f030eaf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don't</a:t>
            </a:r>
            <a:r>
              <a:rPr lang="en"/>
              <a:t> have to understand each and every line of code in the notebook. You will learn them gradually .But once you get an Idea of how neural network works  ,learning them becomes simple.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9a30ce340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9a30ce340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d140fa9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d140fa9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Usually in Traditional Programming ,We code a program solving a  specific problem with a logic , we deliver input to it and get output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 Machine learning Is letting computers figure out how to map data with answers with experience rather than we hardcoding each and every cases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They make rules by themselves.</a:t>
            </a:r>
            <a:endParaRPr>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9a30ce34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9a30ce34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d9a0da432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d9a0da432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d9a0da432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d9a0da432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studentambassadors.microsoft.com/" TargetMode="External"/><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hyperlink" Target="https://www.linkedin.com/in/soorya-prakash-bb15221a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drive.google.com/file/d/1NI1RO6zdmq9fBeEh34wTBZspfoH7VdQ1/view" TargetMode="External"/><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drive.google.com/file/d/1fF86Pe_A6ie5Ls0Pj7ewxAJvZsKTp05i/view" TargetMode="External"/><Relationship Id="rId4"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colab.research.google.com/drive/1i206_v4yQavEx1PlAa4AcCfSGjDXv4Xy#scrollTo=xH7Ww8hDaiC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youtube.com/watch?v=aircAruvnKk&amp;list=PL_h2yd2CGtBHEKwEH5iqTZH85wLS-eUzv&amp;ab_channel=3Blue1Brown" TargetMode="External"/><Relationship Id="rId4" Type="http://schemas.openxmlformats.org/officeDocument/2006/relationships/hyperlink" Target="https://www.coursera.org/specializations/deep-learning?" TargetMode="External"/><Relationship Id="rId5" Type="http://schemas.openxmlformats.org/officeDocument/2006/relationships/hyperlink" Target="https://blog.paperspace.com/intro-to-optimization-in-deep-learning-gradient-descent/" TargetMode="External"/><Relationship Id="rId6" Type="http://schemas.openxmlformats.org/officeDocument/2006/relationships/hyperlink" Target="https://www.kaggle.com/" TargetMode="External"/><Relationship Id="rId7" Type="http://schemas.openxmlformats.org/officeDocument/2006/relationships/hyperlink" Target="https://docs.microsoft.com/en-us/learn/paths/foundations-data-science/?source=lear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6338" l="2666" r="2457" t="5996"/>
          <a:stretch/>
        </p:blipFill>
        <p:spPr>
          <a:xfrm>
            <a:off x="0" y="0"/>
            <a:ext cx="9144001" cy="5143501"/>
          </a:xfrm>
          <a:prstGeom prst="rect">
            <a:avLst/>
          </a:prstGeom>
          <a:noFill/>
          <a:ln>
            <a:noFill/>
          </a:ln>
        </p:spPr>
      </p:pic>
      <p:sp>
        <p:nvSpPr>
          <p:cNvPr id="68" name="Google Shape;68;p13"/>
          <p:cNvSpPr/>
          <p:nvPr/>
        </p:nvSpPr>
        <p:spPr>
          <a:xfrm>
            <a:off x="278575" y="1189302"/>
            <a:ext cx="8191581" cy="5599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Intro to Neural Networks</a:t>
            </a:r>
          </a:p>
        </p:txBody>
      </p:sp>
      <p:pic>
        <p:nvPicPr>
          <p:cNvPr id="69" name="Google Shape;69;p13"/>
          <p:cNvPicPr preferRelativeResize="0"/>
          <p:nvPr/>
        </p:nvPicPr>
        <p:blipFill>
          <a:blip r:embed="rId4">
            <a:alphaModFix/>
          </a:blip>
          <a:stretch>
            <a:fillRect/>
          </a:stretch>
        </p:blipFill>
        <p:spPr>
          <a:xfrm>
            <a:off x="4029353" y="1960125"/>
            <a:ext cx="2892225" cy="2475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Linear Regression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98250" y="16350"/>
            <a:ext cx="88266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200"/>
              <a:t>You are a Real Estate Seller!</a:t>
            </a:r>
            <a:endParaRPr/>
          </a:p>
        </p:txBody>
      </p:sp>
      <p:graphicFrame>
        <p:nvGraphicFramePr>
          <p:cNvPr id="144" name="Google Shape;144;p23"/>
          <p:cNvGraphicFramePr/>
          <p:nvPr/>
        </p:nvGraphicFramePr>
        <p:xfrm>
          <a:off x="892050" y="1000845"/>
          <a:ext cx="3000000" cy="3000000"/>
        </p:xfrm>
        <a:graphic>
          <a:graphicData uri="http://schemas.openxmlformats.org/drawingml/2006/table">
            <a:tbl>
              <a:tblPr>
                <a:noFill/>
                <a:tableStyleId>{15C4203A-50C4-4910-B899-A5C125D61B75}</a:tableStyleId>
              </a:tblPr>
              <a:tblGrid>
                <a:gridCol w="3603925"/>
                <a:gridCol w="3635075"/>
              </a:tblGrid>
              <a:tr h="499600">
                <a:tc>
                  <a:txBody>
                    <a:bodyPr/>
                    <a:lstStyle/>
                    <a:p>
                      <a:pPr indent="0" lvl="0" marL="0" rtl="0" algn="ctr">
                        <a:spcBef>
                          <a:spcPts val="0"/>
                        </a:spcBef>
                        <a:spcAft>
                          <a:spcPts val="0"/>
                        </a:spcAft>
                        <a:buNone/>
                      </a:pPr>
                      <a:r>
                        <a:rPr b="1" lang="en">
                          <a:solidFill>
                            <a:srgbClr val="0000FF"/>
                          </a:solidFill>
                        </a:rPr>
                        <a:t>Area of the House(m^2)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solidFill>
                            <a:schemeClr val="accent2"/>
                          </a:solidFill>
                        </a:rPr>
                        <a:t>Price of the House(in Lakhs)</a:t>
                      </a:r>
                      <a:endParaRPr b="1">
                        <a:solidFill>
                          <a:schemeClr val="accent2"/>
                        </a:solidFill>
                      </a:endParaRPr>
                    </a:p>
                  </a:txBody>
                  <a:tcPr marT="91425" marB="91425" marR="91425" marL="91425"/>
                </a:tc>
              </a:tr>
              <a:tr h="4996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r>
              <a:tr h="499600">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r>
              <a:tr h="499600">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75</a:t>
                      </a:r>
                      <a:endParaRPr/>
                    </a:p>
                  </a:txBody>
                  <a:tcPr marT="91425" marB="91425" marR="91425" marL="91425"/>
                </a:tc>
              </a:tr>
              <a:tr h="499600">
                <a:tc>
                  <a:txBody>
                    <a:bodyPr/>
                    <a:lstStyle/>
                    <a:p>
                      <a:pPr indent="0" lvl="0" marL="0" rtl="0" algn="l">
                        <a:spcBef>
                          <a:spcPts val="0"/>
                        </a:spcBef>
                        <a:spcAft>
                          <a:spcPts val="0"/>
                        </a:spcAft>
                        <a:buNone/>
                      </a:pPr>
                      <a:r>
                        <a:rPr lang="en"/>
                        <a:t>150</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r>
              <a:tr h="499600">
                <a:tc>
                  <a:txBody>
                    <a:bodyPr/>
                    <a:lstStyle/>
                    <a:p>
                      <a:pPr indent="0" lvl="0" marL="0" rtl="0" algn="l">
                        <a:spcBef>
                          <a:spcPts val="0"/>
                        </a:spcBef>
                        <a:spcAft>
                          <a:spcPts val="0"/>
                        </a:spcAft>
                        <a:buNone/>
                      </a:pPr>
                      <a:r>
                        <a:rPr lang="en"/>
                        <a:t>200</a:t>
                      </a:r>
                      <a:endParaRPr/>
                    </a:p>
                  </a:txBody>
                  <a:tcPr marT="91425" marB="91425" marR="91425" marL="91425"/>
                </a:tc>
                <a:tc>
                  <a:txBody>
                    <a:bodyPr/>
                    <a:lstStyle/>
                    <a:p>
                      <a:pPr indent="0" lvl="0" marL="0" rtl="0" algn="l">
                        <a:spcBef>
                          <a:spcPts val="0"/>
                        </a:spcBef>
                        <a:spcAft>
                          <a:spcPts val="0"/>
                        </a:spcAft>
                        <a:buNone/>
                      </a:pPr>
                      <a:r>
                        <a:rPr lang="en"/>
                        <a:t>110</a:t>
                      </a:r>
                      <a:endParaRPr/>
                    </a:p>
                  </a:txBody>
                  <a:tcPr marT="91425" marB="91425" marR="91425" marL="91425"/>
                </a:tc>
              </a:tr>
              <a:tr h="499600">
                <a:tc>
                  <a:txBody>
                    <a:bodyPr/>
                    <a:lstStyle/>
                    <a:p>
                      <a:pPr indent="0" lvl="0" marL="0" rtl="0" algn="l">
                        <a:spcBef>
                          <a:spcPts val="0"/>
                        </a:spcBef>
                        <a:spcAft>
                          <a:spcPts val="0"/>
                        </a:spcAft>
                        <a:buNone/>
                      </a:pPr>
                      <a:r>
                        <a:rPr lang="en"/>
                        <a:t>250</a:t>
                      </a:r>
                      <a:endParaRPr/>
                    </a:p>
                  </a:txBody>
                  <a:tcPr marT="91425" marB="91425" marR="91425" marL="91425"/>
                </a:tc>
                <a:tc>
                  <a:txBody>
                    <a:bodyPr/>
                    <a:lstStyle/>
                    <a:p>
                      <a:pPr indent="0" lvl="0" marL="0" rtl="0" algn="l">
                        <a:spcBef>
                          <a:spcPts val="0"/>
                        </a:spcBef>
                        <a:spcAft>
                          <a:spcPts val="0"/>
                        </a:spcAft>
                        <a:buNone/>
                      </a:pPr>
                      <a:r>
                        <a:rPr lang="en"/>
                        <a:t>162</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50" name="Google Shape;150;p24"/>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151" name="Google Shape;151;p24"/>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152" name="Google Shape;152;p24"/>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159" name="Google Shape;159;p25"/>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160" name="Google Shape;160;p25"/>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161" name="Google Shape;161;p25"/>
          <p:cNvCxnSpPr/>
          <p:nvPr/>
        </p:nvCxnSpPr>
        <p:spPr>
          <a:xfrm flipH="1" rot="10800000">
            <a:off x="1992025" y="2809050"/>
            <a:ext cx="4832400" cy="12684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67" name="Google Shape;167;p26"/>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168" name="Google Shape;168;p26"/>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169" name="Google Shape;169;p26"/>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170" name="Google Shape;170;p26"/>
          <p:cNvCxnSpPr/>
          <p:nvPr/>
        </p:nvCxnSpPr>
        <p:spPr>
          <a:xfrm flipH="1" rot="10800000">
            <a:off x="1968700" y="1128175"/>
            <a:ext cx="4287600" cy="2575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Linear Regression </a:t>
            </a:r>
            <a:endParaRPr b="1"/>
          </a:p>
        </p:txBody>
      </p:sp>
      <p:sp>
        <p:nvSpPr>
          <p:cNvPr id="176" name="Google Shape;176;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rgbClr val="202124"/>
                </a:solidFill>
                <a:highlight>
                  <a:srgbClr val="FFFFFF"/>
                </a:highlight>
                <a:latin typeface="Roboto"/>
                <a:ea typeface="Roboto"/>
                <a:cs typeface="Roboto"/>
                <a:sym typeface="Roboto"/>
              </a:rPr>
              <a:t>Linear regression</a:t>
            </a:r>
            <a:r>
              <a:rPr lang="en" sz="2200">
                <a:solidFill>
                  <a:srgbClr val="202124"/>
                </a:solidFill>
                <a:highlight>
                  <a:srgbClr val="FFFFFF"/>
                </a:highlight>
                <a:latin typeface="Roboto"/>
                <a:ea typeface="Roboto"/>
                <a:cs typeface="Roboto"/>
                <a:sym typeface="Roboto"/>
              </a:rPr>
              <a:t> is a</a:t>
            </a:r>
            <a:r>
              <a:rPr lang="en" sz="2200">
                <a:solidFill>
                  <a:srgbClr val="202124"/>
                </a:solidFill>
                <a:highlight>
                  <a:srgbClr val="FFFFFF"/>
                </a:highlight>
                <a:latin typeface="Roboto"/>
                <a:ea typeface="Roboto"/>
                <a:cs typeface="Roboto"/>
                <a:sym typeface="Roboto"/>
              </a:rPr>
              <a:t> </a:t>
            </a:r>
            <a:r>
              <a:rPr lang="en" sz="2200">
                <a:solidFill>
                  <a:srgbClr val="202124"/>
                </a:solidFill>
                <a:highlight>
                  <a:srgbClr val="FFFFFF"/>
                </a:highlight>
                <a:latin typeface="Roboto"/>
                <a:ea typeface="Roboto"/>
                <a:cs typeface="Roboto"/>
                <a:sym typeface="Roboto"/>
              </a:rPr>
              <a:t>method for finding the straight line that best fits a set of points. </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183" name="Google Shape;183;p28"/>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184" name="Google Shape;184;p28"/>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185" name="Google Shape;185;p28"/>
          <p:cNvCxnSpPr/>
          <p:nvPr/>
        </p:nvCxnSpPr>
        <p:spPr>
          <a:xfrm flipH="1" rot="10800000">
            <a:off x="1953150" y="762475"/>
            <a:ext cx="4839900" cy="2941500"/>
          </a:xfrm>
          <a:prstGeom prst="straightConnector1">
            <a:avLst/>
          </a:prstGeom>
          <a:noFill/>
          <a:ln cap="flat" cmpd="sng" w="28575">
            <a:solidFill>
              <a:srgbClr val="FF0000"/>
            </a:solidFill>
            <a:prstDash val="solid"/>
            <a:round/>
            <a:headEnd len="med" w="med" type="none"/>
            <a:tailEnd len="med" w="med" type="none"/>
          </a:ln>
        </p:spPr>
      </p:cxnSp>
      <p:cxnSp>
        <p:nvCxnSpPr>
          <p:cNvPr id="186" name="Google Shape;186;p28"/>
          <p:cNvCxnSpPr/>
          <p:nvPr/>
        </p:nvCxnSpPr>
        <p:spPr>
          <a:xfrm rot="10800000">
            <a:off x="2069825" y="3454800"/>
            <a:ext cx="7800" cy="179100"/>
          </a:xfrm>
          <a:prstGeom prst="straightConnector1">
            <a:avLst/>
          </a:prstGeom>
          <a:noFill/>
          <a:ln cap="flat" cmpd="sng" w="19050">
            <a:solidFill>
              <a:schemeClr val="dk1"/>
            </a:solidFill>
            <a:prstDash val="solid"/>
            <a:round/>
            <a:headEnd len="med" w="med" type="none"/>
            <a:tailEnd len="med" w="med" type="triangle"/>
          </a:ln>
        </p:spPr>
      </p:cxnSp>
      <p:cxnSp>
        <p:nvCxnSpPr>
          <p:cNvPr id="187" name="Google Shape;187;p28"/>
          <p:cNvCxnSpPr/>
          <p:nvPr/>
        </p:nvCxnSpPr>
        <p:spPr>
          <a:xfrm rot="10800000">
            <a:off x="2840200" y="2598825"/>
            <a:ext cx="7800" cy="568200"/>
          </a:xfrm>
          <a:prstGeom prst="straightConnector1">
            <a:avLst/>
          </a:prstGeom>
          <a:noFill/>
          <a:ln cap="flat" cmpd="sng" w="19050">
            <a:solidFill>
              <a:schemeClr val="dk1"/>
            </a:solidFill>
            <a:prstDash val="solid"/>
            <a:round/>
            <a:headEnd len="med" w="med" type="none"/>
            <a:tailEnd len="med" w="med" type="triangle"/>
          </a:ln>
        </p:spPr>
      </p:cxnSp>
      <p:cxnSp>
        <p:nvCxnSpPr>
          <p:cNvPr id="188" name="Google Shape;188;p28"/>
          <p:cNvCxnSpPr/>
          <p:nvPr/>
        </p:nvCxnSpPr>
        <p:spPr>
          <a:xfrm>
            <a:off x="3711725" y="2645675"/>
            <a:ext cx="0" cy="342300"/>
          </a:xfrm>
          <a:prstGeom prst="straightConnector1">
            <a:avLst/>
          </a:prstGeom>
          <a:noFill/>
          <a:ln cap="flat" cmpd="sng" w="19050">
            <a:solidFill>
              <a:schemeClr val="dk1"/>
            </a:solidFill>
            <a:prstDash val="solid"/>
            <a:round/>
            <a:headEnd len="med" w="med" type="none"/>
            <a:tailEnd len="med" w="med" type="triangle"/>
          </a:ln>
        </p:spPr>
      </p:cxnSp>
      <p:cxnSp>
        <p:nvCxnSpPr>
          <p:cNvPr id="189" name="Google Shape;189;p28"/>
          <p:cNvCxnSpPr/>
          <p:nvPr/>
        </p:nvCxnSpPr>
        <p:spPr>
          <a:xfrm flipH="1">
            <a:off x="4583225" y="2132100"/>
            <a:ext cx="7800" cy="420300"/>
          </a:xfrm>
          <a:prstGeom prst="straightConnector1">
            <a:avLst/>
          </a:prstGeom>
          <a:noFill/>
          <a:ln cap="flat" cmpd="sng" w="19050">
            <a:solidFill>
              <a:schemeClr val="dk1"/>
            </a:solidFill>
            <a:prstDash val="solid"/>
            <a:round/>
            <a:headEnd len="med" w="med" type="none"/>
            <a:tailEnd len="med" w="med" type="triangle"/>
          </a:ln>
        </p:spPr>
      </p:cxnSp>
      <p:cxnSp>
        <p:nvCxnSpPr>
          <p:cNvPr id="190" name="Google Shape;190;p28"/>
          <p:cNvCxnSpPr/>
          <p:nvPr/>
        </p:nvCxnSpPr>
        <p:spPr>
          <a:xfrm>
            <a:off x="5446975" y="1618525"/>
            <a:ext cx="0" cy="801600"/>
          </a:xfrm>
          <a:prstGeom prst="straightConnector1">
            <a:avLst/>
          </a:prstGeom>
          <a:noFill/>
          <a:ln cap="flat" cmpd="sng" w="19050">
            <a:solidFill>
              <a:schemeClr val="dk1"/>
            </a:solidFill>
            <a:prstDash val="solid"/>
            <a:round/>
            <a:headEnd len="med" w="med" type="none"/>
            <a:tailEnd len="med" w="med" type="triangle"/>
          </a:ln>
        </p:spPr>
      </p:cxnSp>
      <p:cxnSp>
        <p:nvCxnSpPr>
          <p:cNvPr id="191" name="Google Shape;191;p28"/>
          <p:cNvCxnSpPr/>
          <p:nvPr/>
        </p:nvCxnSpPr>
        <p:spPr>
          <a:xfrm>
            <a:off x="6310700" y="1081625"/>
            <a:ext cx="7800" cy="4125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47425" y="590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b="1" lang="en" sz="4722"/>
              <a:t>Loss</a:t>
            </a:r>
            <a:endParaRPr b="1" sz="4722"/>
          </a:p>
          <a:p>
            <a:pPr indent="0" lvl="0" marL="0" rtl="0" algn="l">
              <a:spcBef>
                <a:spcPts val="0"/>
              </a:spcBef>
              <a:spcAft>
                <a:spcPts val="0"/>
              </a:spcAft>
              <a:buNone/>
            </a:pPr>
            <a:r>
              <a:t/>
            </a:r>
            <a:endParaRPr b="1" sz="1400">
              <a:solidFill>
                <a:srgbClr val="000000"/>
              </a:solidFill>
            </a:endParaRPr>
          </a:p>
        </p:txBody>
      </p:sp>
      <p:sp>
        <p:nvSpPr>
          <p:cNvPr id="197" name="Google Shape;197;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600">
                <a:solidFill>
                  <a:srgbClr val="202124"/>
                </a:solidFill>
                <a:highlight>
                  <a:schemeClr val="lt1"/>
                </a:highlight>
                <a:latin typeface="Roboto"/>
                <a:ea typeface="Roboto"/>
                <a:cs typeface="Roboto"/>
                <a:sym typeface="Roboto"/>
              </a:rPr>
              <a:t>Loss is the penalty for a bad prediction. That is, loss is a number indicating how bad the model's prediction was on a single example. If the model's prediction is perfect, the loss is zero; otherwise, the loss is greater. </a:t>
            </a:r>
            <a:endParaRPr sz="3200"/>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51575"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High Loss</a:t>
            </a:r>
            <a:endParaRPr/>
          </a:p>
        </p:txBody>
      </p:sp>
      <p:pic>
        <p:nvPicPr>
          <p:cNvPr id="203" name="Google Shape;203;p30"/>
          <p:cNvPicPr preferRelativeResize="0"/>
          <p:nvPr/>
        </p:nvPicPr>
        <p:blipFill>
          <a:blip r:embed="rId3">
            <a:alphaModFix/>
          </a:blip>
          <a:stretch>
            <a:fillRect/>
          </a:stretch>
        </p:blipFill>
        <p:spPr>
          <a:xfrm>
            <a:off x="1668750" y="786475"/>
            <a:ext cx="5435649" cy="3982175"/>
          </a:xfrm>
          <a:prstGeom prst="rect">
            <a:avLst/>
          </a:prstGeom>
          <a:noFill/>
          <a:ln>
            <a:noFill/>
          </a:ln>
        </p:spPr>
      </p:pic>
      <p:sp>
        <p:nvSpPr>
          <p:cNvPr id="204" name="Google Shape;204;p30"/>
          <p:cNvSpPr txBox="1"/>
          <p:nvPr/>
        </p:nvSpPr>
        <p:spPr>
          <a:xfrm>
            <a:off x="3875125" y="48582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205" name="Google Shape;205;p30"/>
          <p:cNvSpPr txBox="1"/>
          <p:nvPr/>
        </p:nvSpPr>
        <p:spPr>
          <a:xfrm rot="-5400000">
            <a:off x="-809275" y="3657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206" name="Google Shape;206;p30"/>
          <p:cNvCxnSpPr/>
          <p:nvPr/>
        </p:nvCxnSpPr>
        <p:spPr>
          <a:xfrm flipH="1" rot="10800000">
            <a:off x="1992025" y="2886850"/>
            <a:ext cx="4832400" cy="1268400"/>
          </a:xfrm>
          <a:prstGeom prst="straightConnector1">
            <a:avLst/>
          </a:prstGeom>
          <a:noFill/>
          <a:ln cap="flat" cmpd="sng" w="28575">
            <a:solidFill>
              <a:srgbClr val="FF0000"/>
            </a:solidFill>
            <a:prstDash val="solid"/>
            <a:round/>
            <a:headEnd len="med" w="med" type="none"/>
            <a:tailEnd len="med" w="med" type="none"/>
          </a:ln>
        </p:spPr>
      </p:cxnSp>
      <p:cxnSp>
        <p:nvCxnSpPr>
          <p:cNvPr id="207" name="Google Shape;207;p30"/>
          <p:cNvCxnSpPr/>
          <p:nvPr/>
        </p:nvCxnSpPr>
        <p:spPr>
          <a:xfrm rot="10800000">
            <a:off x="2062050" y="3525025"/>
            <a:ext cx="7800" cy="599100"/>
          </a:xfrm>
          <a:prstGeom prst="straightConnector1">
            <a:avLst/>
          </a:prstGeom>
          <a:noFill/>
          <a:ln cap="flat" cmpd="sng" w="19050">
            <a:solidFill>
              <a:schemeClr val="dk1"/>
            </a:solidFill>
            <a:prstDash val="solid"/>
            <a:round/>
            <a:headEnd len="med" w="med" type="none"/>
            <a:tailEnd len="med" w="med" type="triangle"/>
          </a:ln>
        </p:spPr>
      </p:cxnSp>
      <p:cxnSp>
        <p:nvCxnSpPr>
          <p:cNvPr id="208" name="Google Shape;208;p30"/>
          <p:cNvCxnSpPr/>
          <p:nvPr/>
        </p:nvCxnSpPr>
        <p:spPr>
          <a:xfrm rot="10800000">
            <a:off x="2824650" y="2653475"/>
            <a:ext cx="7200" cy="1272900"/>
          </a:xfrm>
          <a:prstGeom prst="straightConnector1">
            <a:avLst/>
          </a:prstGeom>
          <a:noFill/>
          <a:ln cap="flat" cmpd="sng" w="19050">
            <a:solidFill>
              <a:schemeClr val="dk1"/>
            </a:solidFill>
            <a:prstDash val="solid"/>
            <a:round/>
            <a:headEnd len="med" w="med" type="none"/>
            <a:tailEnd len="med" w="med" type="triangle"/>
          </a:ln>
        </p:spPr>
      </p:cxnSp>
      <p:cxnSp>
        <p:nvCxnSpPr>
          <p:cNvPr id="209" name="Google Shape;209;p30"/>
          <p:cNvCxnSpPr/>
          <p:nvPr/>
        </p:nvCxnSpPr>
        <p:spPr>
          <a:xfrm rot="10800000">
            <a:off x="3713050" y="3082800"/>
            <a:ext cx="7800" cy="599100"/>
          </a:xfrm>
          <a:prstGeom prst="straightConnector1">
            <a:avLst/>
          </a:prstGeom>
          <a:noFill/>
          <a:ln cap="flat" cmpd="sng" w="19050">
            <a:solidFill>
              <a:schemeClr val="dk1"/>
            </a:solidFill>
            <a:prstDash val="solid"/>
            <a:round/>
            <a:headEnd len="med" w="med" type="none"/>
            <a:tailEnd len="med" w="med" type="triangle"/>
          </a:ln>
        </p:spPr>
      </p:cxnSp>
      <p:cxnSp>
        <p:nvCxnSpPr>
          <p:cNvPr id="210" name="Google Shape;210;p30"/>
          <p:cNvCxnSpPr/>
          <p:nvPr/>
        </p:nvCxnSpPr>
        <p:spPr>
          <a:xfrm flipH="1" rot="10800000">
            <a:off x="4575900" y="2661300"/>
            <a:ext cx="7200" cy="744600"/>
          </a:xfrm>
          <a:prstGeom prst="straightConnector1">
            <a:avLst/>
          </a:prstGeom>
          <a:noFill/>
          <a:ln cap="flat" cmpd="sng" w="19050">
            <a:solidFill>
              <a:schemeClr val="dk1"/>
            </a:solidFill>
            <a:prstDash val="solid"/>
            <a:round/>
            <a:headEnd len="med" w="med" type="none"/>
            <a:tailEnd len="med" w="med" type="triangle"/>
          </a:ln>
        </p:spPr>
      </p:cxnSp>
      <p:cxnSp>
        <p:nvCxnSpPr>
          <p:cNvPr id="211" name="Google Shape;211;p30"/>
          <p:cNvCxnSpPr/>
          <p:nvPr/>
        </p:nvCxnSpPr>
        <p:spPr>
          <a:xfrm flipH="1" rot="10800000">
            <a:off x="5445950" y="2497950"/>
            <a:ext cx="8700" cy="804000"/>
          </a:xfrm>
          <a:prstGeom prst="straightConnector1">
            <a:avLst/>
          </a:prstGeom>
          <a:noFill/>
          <a:ln cap="flat" cmpd="sng" w="19050">
            <a:solidFill>
              <a:schemeClr val="dk1"/>
            </a:solidFill>
            <a:prstDash val="solid"/>
            <a:round/>
            <a:headEnd len="med" w="med" type="none"/>
            <a:tailEnd len="med" w="med" type="triangle"/>
          </a:ln>
        </p:spPr>
      </p:cxnSp>
      <p:cxnSp>
        <p:nvCxnSpPr>
          <p:cNvPr id="212" name="Google Shape;212;p30"/>
          <p:cNvCxnSpPr/>
          <p:nvPr/>
        </p:nvCxnSpPr>
        <p:spPr>
          <a:xfrm flipH="1" rot="10800000">
            <a:off x="6325300" y="1763100"/>
            <a:ext cx="8700" cy="14001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51575"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High Loss</a:t>
            </a:r>
            <a:endParaRPr/>
          </a:p>
        </p:txBody>
      </p:sp>
      <p:pic>
        <p:nvPicPr>
          <p:cNvPr id="218" name="Google Shape;218;p31"/>
          <p:cNvPicPr preferRelativeResize="0"/>
          <p:nvPr/>
        </p:nvPicPr>
        <p:blipFill>
          <a:blip r:embed="rId3">
            <a:alphaModFix/>
          </a:blip>
          <a:stretch>
            <a:fillRect/>
          </a:stretch>
        </p:blipFill>
        <p:spPr>
          <a:xfrm>
            <a:off x="437125" y="856525"/>
            <a:ext cx="5435649" cy="3982175"/>
          </a:xfrm>
          <a:prstGeom prst="rect">
            <a:avLst/>
          </a:prstGeom>
          <a:noFill/>
          <a:ln>
            <a:noFill/>
          </a:ln>
        </p:spPr>
      </p:pic>
      <p:sp>
        <p:nvSpPr>
          <p:cNvPr id="219" name="Google Shape;219;p31"/>
          <p:cNvSpPr txBox="1"/>
          <p:nvPr/>
        </p:nvSpPr>
        <p:spPr>
          <a:xfrm>
            <a:off x="2643500" y="492832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220" name="Google Shape;220;p31"/>
          <p:cNvSpPr txBox="1"/>
          <p:nvPr/>
        </p:nvSpPr>
        <p:spPr>
          <a:xfrm rot="-5400000">
            <a:off x="-2040900" y="43575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221" name="Google Shape;221;p31"/>
          <p:cNvCxnSpPr/>
          <p:nvPr/>
        </p:nvCxnSpPr>
        <p:spPr>
          <a:xfrm flipH="1" rot="10800000">
            <a:off x="760400" y="2956900"/>
            <a:ext cx="4832400" cy="1268400"/>
          </a:xfrm>
          <a:prstGeom prst="straightConnector1">
            <a:avLst/>
          </a:prstGeom>
          <a:noFill/>
          <a:ln cap="flat" cmpd="sng" w="28575">
            <a:solidFill>
              <a:srgbClr val="FF0000"/>
            </a:solidFill>
            <a:prstDash val="solid"/>
            <a:round/>
            <a:headEnd len="med" w="med" type="none"/>
            <a:tailEnd len="med" w="med" type="none"/>
          </a:ln>
        </p:spPr>
      </p:cxnSp>
      <p:cxnSp>
        <p:nvCxnSpPr>
          <p:cNvPr id="222" name="Google Shape;222;p31"/>
          <p:cNvCxnSpPr/>
          <p:nvPr/>
        </p:nvCxnSpPr>
        <p:spPr>
          <a:xfrm rot="10800000">
            <a:off x="830425" y="3595075"/>
            <a:ext cx="7800" cy="599100"/>
          </a:xfrm>
          <a:prstGeom prst="straightConnector1">
            <a:avLst/>
          </a:prstGeom>
          <a:noFill/>
          <a:ln cap="flat" cmpd="sng" w="19050">
            <a:solidFill>
              <a:schemeClr val="dk1"/>
            </a:solidFill>
            <a:prstDash val="solid"/>
            <a:round/>
            <a:headEnd len="med" w="med" type="none"/>
            <a:tailEnd len="med" w="med" type="triangle"/>
          </a:ln>
        </p:spPr>
      </p:cxnSp>
      <p:cxnSp>
        <p:nvCxnSpPr>
          <p:cNvPr id="223" name="Google Shape;223;p31"/>
          <p:cNvCxnSpPr/>
          <p:nvPr/>
        </p:nvCxnSpPr>
        <p:spPr>
          <a:xfrm rot="10800000">
            <a:off x="1593025" y="2723525"/>
            <a:ext cx="7200" cy="1272900"/>
          </a:xfrm>
          <a:prstGeom prst="straightConnector1">
            <a:avLst/>
          </a:prstGeom>
          <a:noFill/>
          <a:ln cap="flat" cmpd="sng" w="19050">
            <a:solidFill>
              <a:schemeClr val="dk1"/>
            </a:solidFill>
            <a:prstDash val="solid"/>
            <a:round/>
            <a:headEnd len="med" w="med" type="none"/>
            <a:tailEnd len="med" w="med" type="triangle"/>
          </a:ln>
        </p:spPr>
      </p:cxnSp>
      <p:cxnSp>
        <p:nvCxnSpPr>
          <p:cNvPr id="224" name="Google Shape;224;p31"/>
          <p:cNvCxnSpPr/>
          <p:nvPr/>
        </p:nvCxnSpPr>
        <p:spPr>
          <a:xfrm rot="10800000">
            <a:off x="2481425" y="3152850"/>
            <a:ext cx="7800" cy="599100"/>
          </a:xfrm>
          <a:prstGeom prst="straightConnector1">
            <a:avLst/>
          </a:prstGeom>
          <a:noFill/>
          <a:ln cap="flat" cmpd="sng" w="19050">
            <a:solidFill>
              <a:schemeClr val="dk1"/>
            </a:solidFill>
            <a:prstDash val="solid"/>
            <a:round/>
            <a:headEnd len="med" w="med" type="none"/>
            <a:tailEnd len="med" w="med" type="triangle"/>
          </a:ln>
        </p:spPr>
      </p:cxnSp>
      <p:cxnSp>
        <p:nvCxnSpPr>
          <p:cNvPr id="225" name="Google Shape;225;p31"/>
          <p:cNvCxnSpPr/>
          <p:nvPr/>
        </p:nvCxnSpPr>
        <p:spPr>
          <a:xfrm flipH="1" rot="10800000">
            <a:off x="3344275" y="2731350"/>
            <a:ext cx="7200" cy="744600"/>
          </a:xfrm>
          <a:prstGeom prst="straightConnector1">
            <a:avLst/>
          </a:prstGeom>
          <a:noFill/>
          <a:ln cap="flat" cmpd="sng" w="19050">
            <a:solidFill>
              <a:schemeClr val="dk1"/>
            </a:solidFill>
            <a:prstDash val="solid"/>
            <a:round/>
            <a:headEnd len="med" w="med" type="none"/>
            <a:tailEnd len="med" w="med" type="triangle"/>
          </a:ln>
        </p:spPr>
      </p:cxnSp>
      <p:cxnSp>
        <p:nvCxnSpPr>
          <p:cNvPr id="226" name="Google Shape;226;p31"/>
          <p:cNvCxnSpPr/>
          <p:nvPr/>
        </p:nvCxnSpPr>
        <p:spPr>
          <a:xfrm flipH="1" rot="10800000">
            <a:off x="4214325" y="2568000"/>
            <a:ext cx="8700" cy="804000"/>
          </a:xfrm>
          <a:prstGeom prst="straightConnector1">
            <a:avLst/>
          </a:prstGeom>
          <a:noFill/>
          <a:ln cap="flat" cmpd="sng" w="19050">
            <a:solidFill>
              <a:schemeClr val="dk1"/>
            </a:solidFill>
            <a:prstDash val="solid"/>
            <a:round/>
            <a:headEnd len="med" w="med" type="none"/>
            <a:tailEnd len="med" w="med" type="triangle"/>
          </a:ln>
        </p:spPr>
      </p:cxnSp>
      <p:cxnSp>
        <p:nvCxnSpPr>
          <p:cNvPr id="227" name="Google Shape;227;p31"/>
          <p:cNvCxnSpPr/>
          <p:nvPr/>
        </p:nvCxnSpPr>
        <p:spPr>
          <a:xfrm flipH="1" rot="10800000">
            <a:off x="5093675" y="1680750"/>
            <a:ext cx="8700" cy="1400100"/>
          </a:xfrm>
          <a:prstGeom prst="straightConnector1">
            <a:avLst/>
          </a:prstGeom>
          <a:noFill/>
          <a:ln cap="flat" cmpd="sng" w="19050">
            <a:solidFill>
              <a:schemeClr val="dk1"/>
            </a:solidFill>
            <a:prstDash val="solid"/>
            <a:round/>
            <a:headEnd len="med" w="med" type="none"/>
            <a:tailEnd len="med" w="med" type="triangle"/>
          </a:ln>
        </p:spPr>
      </p:cxnSp>
      <p:cxnSp>
        <p:nvCxnSpPr>
          <p:cNvPr id="228" name="Google Shape;228;p31"/>
          <p:cNvCxnSpPr/>
          <p:nvPr/>
        </p:nvCxnSpPr>
        <p:spPr>
          <a:xfrm rot="10800000">
            <a:off x="6750300" y="2552396"/>
            <a:ext cx="6300" cy="672300"/>
          </a:xfrm>
          <a:prstGeom prst="straightConnector1">
            <a:avLst/>
          </a:prstGeom>
          <a:noFill/>
          <a:ln cap="flat" cmpd="sng" w="19050">
            <a:solidFill>
              <a:schemeClr val="dk1"/>
            </a:solidFill>
            <a:prstDash val="solid"/>
            <a:round/>
            <a:headEnd len="med" w="med" type="none"/>
            <a:tailEnd len="med" w="med" type="triangle"/>
          </a:ln>
        </p:spPr>
      </p:cxnSp>
      <p:cxnSp>
        <p:nvCxnSpPr>
          <p:cNvPr id="229" name="Google Shape;229;p31"/>
          <p:cNvCxnSpPr/>
          <p:nvPr/>
        </p:nvCxnSpPr>
        <p:spPr>
          <a:xfrm rot="10800000">
            <a:off x="7067910" y="1796096"/>
            <a:ext cx="5700" cy="1428600"/>
          </a:xfrm>
          <a:prstGeom prst="straightConnector1">
            <a:avLst/>
          </a:prstGeom>
          <a:noFill/>
          <a:ln cap="flat" cmpd="sng" w="19050">
            <a:solidFill>
              <a:schemeClr val="dk1"/>
            </a:solidFill>
            <a:prstDash val="solid"/>
            <a:round/>
            <a:headEnd len="med" w="med" type="none"/>
            <a:tailEnd len="med" w="med" type="triangle"/>
          </a:ln>
        </p:spPr>
      </p:cxnSp>
      <p:cxnSp>
        <p:nvCxnSpPr>
          <p:cNvPr id="230" name="Google Shape;230;p31"/>
          <p:cNvCxnSpPr/>
          <p:nvPr/>
        </p:nvCxnSpPr>
        <p:spPr>
          <a:xfrm rot="10800000">
            <a:off x="7399181" y="2552396"/>
            <a:ext cx="6300" cy="672300"/>
          </a:xfrm>
          <a:prstGeom prst="straightConnector1">
            <a:avLst/>
          </a:prstGeom>
          <a:noFill/>
          <a:ln cap="flat" cmpd="sng" w="19050">
            <a:solidFill>
              <a:schemeClr val="dk1"/>
            </a:solidFill>
            <a:prstDash val="solid"/>
            <a:round/>
            <a:headEnd len="med" w="med" type="none"/>
            <a:tailEnd len="med" w="med" type="triangle"/>
          </a:ln>
        </p:spPr>
      </p:cxnSp>
      <p:cxnSp>
        <p:nvCxnSpPr>
          <p:cNvPr id="231" name="Google Shape;231;p31"/>
          <p:cNvCxnSpPr/>
          <p:nvPr/>
        </p:nvCxnSpPr>
        <p:spPr>
          <a:xfrm flipH="1" rot="10800000">
            <a:off x="7730992" y="2470602"/>
            <a:ext cx="5700" cy="835800"/>
          </a:xfrm>
          <a:prstGeom prst="straightConnector1">
            <a:avLst/>
          </a:prstGeom>
          <a:noFill/>
          <a:ln cap="flat" cmpd="sng" w="19050">
            <a:solidFill>
              <a:schemeClr val="dk1"/>
            </a:solidFill>
            <a:prstDash val="solid"/>
            <a:round/>
            <a:headEnd len="med" w="med" type="none"/>
            <a:tailEnd len="med" w="med" type="triangle"/>
          </a:ln>
        </p:spPr>
      </p:cxnSp>
      <p:cxnSp>
        <p:nvCxnSpPr>
          <p:cNvPr id="232" name="Google Shape;232;p31"/>
          <p:cNvCxnSpPr/>
          <p:nvPr/>
        </p:nvCxnSpPr>
        <p:spPr>
          <a:xfrm flipH="1" rot="10800000">
            <a:off x="8048003" y="2403402"/>
            <a:ext cx="7200" cy="903000"/>
          </a:xfrm>
          <a:prstGeom prst="straightConnector1">
            <a:avLst/>
          </a:prstGeom>
          <a:noFill/>
          <a:ln cap="flat" cmpd="sng" w="19050">
            <a:solidFill>
              <a:schemeClr val="dk1"/>
            </a:solidFill>
            <a:prstDash val="solid"/>
            <a:round/>
            <a:headEnd len="med" w="med" type="none"/>
            <a:tailEnd len="med" w="med" type="triangle"/>
          </a:ln>
        </p:spPr>
      </p:cxnSp>
      <p:cxnSp>
        <p:nvCxnSpPr>
          <p:cNvPr id="233" name="Google Shape;233;p31"/>
          <p:cNvCxnSpPr/>
          <p:nvPr/>
        </p:nvCxnSpPr>
        <p:spPr>
          <a:xfrm flipH="1" rot="10800000">
            <a:off x="8394245" y="1723525"/>
            <a:ext cx="7200" cy="1572600"/>
          </a:xfrm>
          <a:prstGeom prst="straightConnector1">
            <a:avLst/>
          </a:prstGeom>
          <a:noFill/>
          <a:ln cap="flat" cmpd="sng" w="19050">
            <a:solidFill>
              <a:schemeClr val="dk1"/>
            </a:solidFill>
            <a:prstDash val="solid"/>
            <a:round/>
            <a:headEnd len="med" w="med" type="none"/>
            <a:tailEnd len="med" w="med" type="triangle"/>
          </a:ln>
        </p:spPr>
      </p:cxnSp>
      <p:sp>
        <p:nvSpPr>
          <p:cNvPr id="234" name="Google Shape;234;p31"/>
          <p:cNvSpPr txBox="1"/>
          <p:nvPr/>
        </p:nvSpPr>
        <p:spPr>
          <a:xfrm>
            <a:off x="7137294" y="2741872"/>
            <a:ext cx="3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35" name="Google Shape;235;p31"/>
          <p:cNvSpPr txBox="1"/>
          <p:nvPr/>
        </p:nvSpPr>
        <p:spPr>
          <a:xfrm>
            <a:off x="6756600" y="2741872"/>
            <a:ext cx="3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36" name="Google Shape;236;p31"/>
          <p:cNvSpPr txBox="1"/>
          <p:nvPr/>
        </p:nvSpPr>
        <p:spPr>
          <a:xfrm>
            <a:off x="7779224" y="2775228"/>
            <a:ext cx="3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37" name="Google Shape;237;p31"/>
          <p:cNvSpPr txBox="1"/>
          <p:nvPr/>
        </p:nvSpPr>
        <p:spPr>
          <a:xfrm>
            <a:off x="7538179" y="2775228"/>
            <a:ext cx="3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38" name="Google Shape;238;p31"/>
          <p:cNvSpPr txBox="1"/>
          <p:nvPr/>
        </p:nvSpPr>
        <p:spPr>
          <a:xfrm>
            <a:off x="8126649" y="2775228"/>
            <a:ext cx="3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39" name="Google Shape;239;p31"/>
          <p:cNvSpPr txBox="1"/>
          <p:nvPr/>
        </p:nvSpPr>
        <p:spPr>
          <a:xfrm>
            <a:off x="5883638" y="2775225"/>
            <a:ext cx="18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Loss =</a:t>
            </a:r>
            <a:endParaRPr b="1">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0" y="0"/>
            <a:ext cx="9143999" cy="60978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90475"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Low Loss</a:t>
            </a:r>
            <a:endParaRPr/>
          </a:p>
        </p:txBody>
      </p:sp>
      <p:pic>
        <p:nvPicPr>
          <p:cNvPr id="245" name="Google Shape;245;p32"/>
          <p:cNvPicPr preferRelativeResize="0"/>
          <p:nvPr/>
        </p:nvPicPr>
        <p:blipFill>
          <a:blip r:embed="rId3">
            <a:alphaModFix/>
          </a:blip>
          <a:stretch>
            <a:fillRect/>
          </a:stretch>
        </p:blipFill>
        <p:spPr>
          <a:xfrm>
            <a:off x="437125" y="763150"/>
            <a:ext cx="5435649" cy="3982175"/>
          </a:xfrm>
          <a:prstGeom prst="rect">
            <a:avLst/>
          </a:prstGeom>
          <a:noFill/>
          <a:ln>
            <a:noFill/>
          </a:ln>
        </p:spPr>
      </p:pic>
      <p:sp>
        <p:nvSpPr>
          <p:cNvPr id="246" name="Google Shape;246;p32"/>
          <p:cNvSpPr txBox="1"/>
          <p:nvPr/>
        </p:nvSpPr>
        <p:spPr>
          <a:xfrm>
            <a:off x="2643500" y="483495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247" name="Google Shape;247;p32"/>
          <p:cNvSpPr txBox="1"/>
          <p:nvPr/>
        </p:nvSpPr>
        <p:spPr>
          <a:xfrm rot="-5400000">
            <a:off x="-2040900" y="3423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248" name="Google Shape;248;p32"/>
          <p:cNvCxnSpPr/>
          <p:nvPr/>
        </p:nvCxnSpPr>
        <p:spPr>
          <a:xfrm flipH="1" rot="10800000">
            <a:off x="721525" y="816950"/>
            <a:ext cx="4839900" cy="2941500"/>
          </a:xfrm>
          <a:prstGeom prst="straightConnector1">
            <a:avLst/>
          </a:prstGeom>
          <a:noFill/>
          <a:ln cap="flat" cmpd="sng" w="28575">
            <a:solidFill>
              <a:srgbClr val="FF0000"/>
            </a:solidFill>
            <a:prstDash val="solid"/>
            <a:round/>
            <a:headEnd len="med" w="med" type="none"/>
            <a:tailEnd len="med" w="med" type="none"/>
          </a:ln>
        </p:spPr>
      </p:cxnSp>
      <p:cxnSp>
        <p:nvCxnSpPr>
          <p:cNvPr id="249" name="Google Shape;249;p32"/>
          <p:cNvCxnSpPr/>
          <p:nvPr/>
        </p:nvCxnSpPr>
        <p:spPr>
          <a:xfrm rot="10800000">
            <a:off x="838200" y="3509275"/>
            <a:ext cx="7800" cy="179100"/>
          </a:xfrm>
          <a:prstGeom prst="straightConnector1">
            <a:avLst/>
          </a:prstGeom>
          <a:noFill/>
          <a:ln cap="flat" cmpd="sng" w="19050">
            <a:solidFill>
              <a:schemeClr val="dk1"/>
            </a:solidFill>
            <a:prstDash val="solid"/>
            <a:round/>
            <a:headEnd len="med" w="med" type="none"/>
            <a:tailEnd len="med" w="med" type="triangle"/>
          </a:ln>
        </p:spPr>
      </p:cxnSp>
      <p:cxnSp>
        <p:nvCxnSpPr>
          <p:cNvPr id="250" name="Google Shape;250;p32"/>
          <p:cNvCxnSpPr/>
          <p:nvPr/>
        </p:nvCxnSpPr>
        <p:spPr>
          <a:xfrm rot="10800000">
            <a:off x="1608575" y="2653300"/>
            <a:ext cx="7800" cy="568200"/>
          </a:xfrm>
          <a:prstGeom prst="straightConnector1">
            <a:avLst/>
          </a:prstGeom>
          <a:noFill/>
          <a:ln cap="flat" cmpd="sng" w="19050">
            <a:solidFill>
              <a:schemeClr val="dk1"/>
            </a:solidFill>
            <a:prstDash val="solid"/>
            <a:round/>
            <a:headEnd len="med" w="med" type="none"/>
            <a:tailEnd len="med" w="med" type="triangle"/>
          </a:ln>
        </p:spPr>
      </p:cxnSp>
      <p:cxnSp>
        <p:nvCxnSpPr>
          <p:cNvPr id="251" name="Google Shape;251;p32"/>
          <p:cNvCxnSpPr/>
          <p:nvPr/>
        </p:nvCxnSpPr>
        <p:spPr>
          <a:xfrm>
            <a:off x="2480100" y="2700150"/>
            <a:ext cx="0" cy="342300"/>
          </a:xfrm>
          <a:prstGeom prst="straightConnector1">
            <a:avLst/>
          </a:prstGeom>
          <a:noFill/>
          <a:ln cap="flat" cmpd="sng" w="19050">
            <a:solidFill>
              <a:schemeClr val="dk1"/>
            </a:solidFill>
            <a:prstDash val="solid"/>
            <a:round/>
            <a:headEnd len="med" w="med" type="none"/>
            <a:tailEnd len="med" w="med" type="triangle"/>
          </a:ln>
        </p:spPr>
      </p:cxnSp>
      <p:cxnSp>
        <p:nvCxnSpPr>
          <p:cNvPr id="252" name="Google Shape;252;p32"/>
          <p:cNvCxnSpPr/>
          <p:nvPr/>
        </p:nvCxnSpPr>
        <p:spPr>
          <a:xfrm flipH="1">
            <a:off x="3351600" y="2186575"/>
            <a:ext cx="7800" cy="420300"/>
          </a:xfrm>
          <a:prstGeom prst="straightConnector1">
            <a:avLst/>
          </a:prstGeom>
          <a:noFill/>
          <a:ln cap="flat" cmpd="sng" w="19050">
            <a:solidFill>
              <a:schemeClr val="dk1"/>
            </a:solidFill>
            <a:prstDash val="solid"/>
            <a:round/>
            <a:headEnd len="med" w="med" type="none"/>
            <a:tailEnd len="med" w="med" type="triangle"/>
          </a:ln>
        </p:spPr>
      </p:cxnSp>
      <p:cxnSp>
        <p:nvCxnSpPr>
          <p:cNvPr id="253" name="Google Shape;253;p32"/>
          <p:cNvCxnSpPr/>
          <p:nvPr/>
        </p:nvCxnSpPr>
        <p:spPr>
          <a:xfrm>
            <a:off x="4215350" y="1673000"/>
            <a:ext cx="0" cy="801600"/>
          </a:xfrm>
          <a:prstGeom prst="straightConnector1">
            <a:avLst/>
          </a:prstGeom>
          <a:noFill/>
          <a:ln cap="flat" cmpd="sng" w="19050">
            <a:solidFill>
              <a:schemeClr val="dk1"/>
            </a:solidFill>
            <a:prstDash val="solid"/>
            <a:round/>
            <a:headEnd len="med" w="med" type="none"/>
            <a:tailEnd len="med" w="med" type="triangle"/>
          </a:ln>
        </p:spPr>
      </p:cxnSp>
      <p:cxnSp>
        <p:nvCxnSpPr>
          <p:cNvPr id="254" name="Google Shape;254;p32"/>
          <p:cNvCxnSpPr/>
          <p:nvPr/>
        </p:nvCxnSpPr>
        <p:spPr>
          <a:xfrm>
            <a:off x="5079075" y="1136100"/>
            <a:ext cx="7800" cy="412500"/>
          </a:xfrm>
          <a:prstGeom prst="straightConnector1">
            <a:avLst/>
          </a:prstGeom>
          <a:noFill/>
          <a:ln cap="flat" cmpd="sng" w="19050">
            <a:solidFill>
              <a:schemeClr val="dk1"/>
            </a:solidFill>
            <a:prstDash val="solid"/>
            <a:round/>
            <a:headEnd len="med" w="med" type="none"/>
            <a:tailEnd len="med" w="med" type="triangle"/>
          </a:ln>
        </p:spPr>
      </p:cxnSp>
      <p:cxnSp>
        <p:nvCxnSpPr>
          <p:cNvPr id="255" name="Google Shape;255;p32"/>
          <p:cNvCxnSpPr/>
          <p:nvPr/>
        </p:nvCxnSpPr>
        <p:spPr>
          <a:xfrm rot="10800000">
            <a:off x="6969800" y="2640838"/>
            <a:ext cx="7800" cy="179100"/>
          </a:xfrm>
          <a:prstGeom prst="straightConnector1">
            <a:avLst/>
          </a:prstGeom>
          <a:noFill/>
          <a:ln cap="flat" cmpd="sng" w="19050">
            <a:solidFill>
              <a:schemeClr val="dk1"/>
            </a:solidFill>
            <a:prstDash val="solid"/>
            <a:round/>
            <a:headEnd len="med" w="med" type="none"/>
            <a:tailEnd len="med" w="med" type="triangle"/>
          </a:ln>
        </p:spPr>
      </p:cxnSp>
      <p:cxnSp>
        <p:nvCxnSpPr>
          <p:cNvPr id="256" name="Google Shape;256;p32"/>
          <p:cNvCxnSpPr/>
          <p:nvPr/>
        </p:nvCxnSpPr>
        <p:spPr>
          <a:xfrm rot="10800000">
            <a:off x="7298900" y="2251738"/>
            <a:ext cx="7800" cy="568200"/>
          </a:xfrm>
          <a:prstGeom prst="straightConnector1">
            <a:avLst/>
          </a:prstGeom>
          <a:noFill/>
          <a:ln cap="flat" cmpd="sng" w="19050">
            <a:solidFill>
              <a:schemeClr val="dk1"/>
            </a:solidFill>
            <a:prstDash val="solid"/>
            <a:round/>
            <a:headEnd len="med" w="med" type="none"/>
            <a:tailEnd len="med" w="med" type="triangle"/>
          </a:ln>
        </p:spPr>
      </p:cxnSp>
      <p:cxnSp>
        <p:nvCxnSpPr>
          <p:cNvPr id="257" name="Google Shape;257;p32"/>
          <p:cNvCxnSpPr/>
          <p:nvPr/>
        </p:nvCxnSpPr>
        <p:spPr>
          <a:xfrm>
            <a:off x="7563475" y="2480788"/>
            <a:ext cx="0" cy="342300"/>
          </a:xfrm>
          <a:prstGeom prst="straightConnector1">
            <a:avLst/>
          </a:prstGeom>
          <a:noFill/>
          <a:ln cap="flat" cmpd="sng" w="19050">
            <a:solidFill>
              <a:schemeClr val="dk1"/>
            </a:solidFill>
            <a:prstDash val="solid"/>
            <a:round/>
            <a:headEnd len="med" w="med" type="none"/>
            <a:tailEnd len="med" w="med" type="triangle"/>
          </a:ln>
        </p:spPr>
      </p:cxnSp>
      <p:cxnSp>
        <p:nvCxnSpPr>
          <p:cNvPr id="258" name="Google Shape;258;p32"/>
          <p:cNvCxnSpPr/>
          <p:nvPr/>
        </p:nvCxnSpPr>
        <p:spPr>
          <a:xfrm flipH="1">
            <a:off x="7820250" y="2371763"/>
            <a:ext cx="7800" cy="420300"/>
          </a:xfrm>
          <a:prstGeom prst="straightConnector1">
            <a:avLst/>
          </a:prstGeom>
          <a:noFill/>
          <a:ln cap="flat" cmpd="sng" w="19050">
            <a:solidFill>
              <a:schemeClr val="dk1"/>
            </a:solidFill>
            <a:prstDash val="solid"/>
            <a:round/>
            <a:headEnd len="med" w="med" type="none"/>
            <a:tailEnd len="med" w="med" type="triangle"/>
          </a:ln>
        </p:spPr>
      </p:cxnSp>
      <p:cxnSp>
        <p:nvCxnSpPr>
          <p:cNvPr id="259" name="Google Shape;259;p32"/>
          <p:cNvCxnSpPr/>
          <p:nvPr/>
        </p:nvCxnSpPr>
        <p:spPr>
          <a:xfrm>
            <a:off x="8147100" y="1990463"/>
            <a:ext cx="0" cy="801600"/>
          </a:xfrm>
          <a:prstGeom prst="straightConnector1">
            <a:avLst/>
          </a:prstGeom>
          <a:noFill/>
          <a:ln cap="flat" cmpd="sng" w="19050">
            <a:solidFill>
              <a:schemeClr val="dk1"/>
            </a:solidFill>
            <a:prstDash val="solid"/>
            <a:round/>
            <a:headEnd len="med" w="med" type="none"/>
            <a:tailEnd len="med" w="med" type="triangle"/>
          </a:ln>
        </p:spPr>
      </p:cxnSp>
      <p:cxnSp>
        <p:nvCxnSpPr>
          <p:cNvPr id="260" name="Google Shape;260;p32"/>
          <p:cNvCxnSpPr/>
          <p:nvPr/>
        </p:nvCxnSpPr>
        <p:spPr>
          <a:xfrm>
            <a:off x="8466150" y="2375663"/>
            <a:ext cx="7800" cy="412500"/>
          </a:xfrm>
          <a:prstGeom prst="straightConnector1">
            <a:avLst/>
          </a:prstGeom>
          <a:noFill/>
          <a:ln cap="flat" cmpd="sng" w="19050">
            <a:solidFill>
              <a:schemeClr val="dk1"/>
            </a:solidFill>
            <a:prstDash val="solid"/>
            <a:round/>
            <a:headEnd len="med" w="med" type="none"/>
            <a:tailEnd len="med" w="med" type="triangle"/>
          </a:ln>
        </p:spPr>
      </p:cxnSp>
      <p:sp>
        <p:nvSpPr>
          <p:cNvPr id="261" name="Google Shape;261;p32"/>
          <p:cNvSpPr txBox="1"/>
          <p:nvPr/>
        </p:nvSpPr>
        <p:spPr>
          <a:xfrm>
            <a:off x="6078050" y="2511438"/>
            <a:ext cx="129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Loss =</a:t>
            </a:r>
            <a:endParaRPr b="1" sz="1600">
              <a:latin typeface="Roboto"/>
              <a:ea typeface="Roboto"/>
              <a:cs typeface="Roboto"/>
              <a:sym typeface="Roboto"/>
            </a:endParaRPr>
          </a:p>
        </p:txBody>
      </p:sp>
      <p:sp>
        <p:nvSpPr>
          <p:cNvPr id="262" name="Google Shape;262;p32"/>
          <p:cNvSpPr txBox="1"/>
          <p:nvPr/>
        </p:nvSpPr>
        <p:spPr>
          <a:xfrm>
            <a:off x="7321150" y="2470938"/>
            <a:ext cx="4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63" name="Google Shape;263;p32"/>
          <p:cNvSpPr txBox="1"/>
          <p:nvPr/>
        </p:nvSpPr>
        <p:spPr>
          <a:xfrm>
            <a:off x="7072200" y="2530288"/>
            <a:ext cx="4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64" name="Google Shape;264;p32"/>
          <p:cNvSpPr txBox="1"/>
          <p:nvPr/>
        </p:nvSpPr>
        <p:spPr>
          <a:xfrm>
            <a:off x="7905900" y="2315688"/>
            <a:ext cx="4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65" name="Google Shape;265;p32"/>
          <p:cNvSpPr txBox="1"/>
          <p:nvPr/>
        </p:nvSpPr>
        <p:spPr>
          <a:xfrm>
            <a:off x="7582950" y="2381813"/>
            <a:ext cx="4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266" name="Google Shape;266;p32"/>
          <p:cNvSpPr txBox="1"/>
          <p:nvPr/>
        </p:nvSpPr>
        <p:spPr>
          <a:xfrm>
            <a:off x="8228850" y="2315688"/>
            <a:ext cx="4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72" name="Google Shape;272;p33"/>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273" name="Google Shape;273;p33"/>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274" name="Google Shape;274;p33"/>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275" name="Google Shape;275;p33"/>
          <p:cNvCxnSpPr/>
          <p:nvPr/>
        </p:nvCxnSpPr>
        <p:spPr>
          <a:xfrm flipH="1" rot="10800000">
            <a:off x="1968700" y="1128175"/>
            <a:ext cx="4287600" cy="2575800"/>
          </a:xfrm>
          <a:prstGeom prst="straightConnector1">
            <a:avLst/>
          </a:prstGeom>
          <a:noFill/>
          <a:ln cap="flat" cmpd="sng" w="28575">
            <a:solidFill>
              <a:srgbClr val="FF0000"/>
            </a:solidFill>
            <a:prstDash val="solid"/>
            <a:round/>
            <a:headEnd len="med" w="med" type="none"/>
            <a:tailEnd len="med" w="med" type="none"/>
          </a:ln>
        </p:spPr>
      </p:cxnSp>
      <p:sp>
        <p:nvSpPr>
          <p:cNvPr id="276" name="Google Shape;276;p33"/>
          <p:cNvSpPr txBox="1"/>
          <p:nvPr/>
        </p:nvSpPr>
        <p:spPr>
          <a:xfrm rot="-2012512">
            <a:off x="3586109" y="2601099"/>
            <a:ext cx="3120282" cy="61555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y=mx+c</a:t>
            </a:r>
            <a:endParaRPr b="1">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House Price=m(Area)+c</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82" name="Google Shape;282;p34"/>
          <p:cNvPicPr preferRelativeResize="0"/>
          <p:nvPr/>
        </p:nvPicPr>
        <p:blipFill>
          <a:blip r:embed="rId3">
            <a:alphaModFix/>
          </a:blip>
          <a:stretch>
            <a:fillRect/>
          </a:stretch>
        </p:blipFill>
        <p:spPr>
          <a:xfrm>
            <a:off x="1668750" y="708675"/>
            <a:ext cx="5435649" cy="3982175"/>
          </a:xfrm>
          <a:prstGeom prst="rect">
            <a:avLst/>
          </a:prstGeom>
          <a:noFill/>
          <a:ln>
            <a:noFill/>
          </a:ln>
        </p:spPr>
      </p:pic>
      <p:sp>
        <p:nvSpPr>
          <p:cNvPr id="283" name="Google Shape;283;p34"/>
          <p:cNvSpPr txBox="1"/>
          <p:nvPr/>
        </p:nvSpPr>
        <p:spPr>
          <a:xfrm>
            <a:off x="3875125" y="478047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Area(m^2)   (X)</a:t>
            </a:r>
            <a:r>
              <a:rPr lang="en">
                <a:latin typeface="Roboto"/>
                <a:ea typeface="Roboto"/>
                <a:cs typeface="Roboto"/>
                <a:sym typeface="Roboto"/>
              </a:rPr>
              <a:t> </a:t>
            </a:r>
            <a:endParaRPr>
              <a:latin typeface="Roboto"/>
              <a:ea typeface="Roboto"/>
              <a:cs typeface="Roboto"/>
              <a:sym typeface="Roboto"/>
            </a:endParaRPr>
          </a:p>
        </p:txBody>
      </p:sp>
      <p:sp>
        <p:nvSpPr>
          <p:cNvPr id="284" name="Google Shape;284;p34"/>
          <p:cNvSpPr txBox="1"/>
          <p:nvPr/>
        </p:nvSpPr>
        <p:spPr>
          <a:xfrm rot="-5400000">
            <a:off x="-809275" y="287900"/>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House Price   (Y)</a:t>
            </a:r>
            <a:endParaRPr b="1">
              <a:latin typeface="Roboto"/>
              <a:ea typeface="Roboto"/>
              <a:cs typeface="Roboto"/>
              <a:sym typeface="Roboto"/>
            </a:endParaRPr>
          </a:p>
        </p:txBody>
      </p:sp>
      <p:cxnSp>
        <p:nvCxnSpPr>
          <p:cNvPr id="285" name="Google Shape;285;p34"/>
          <p:cNvCxnSpPr/>
          <p:nvPr/>
        </p:nvCxnSpPr>
        <p:spPr>
          <a:xfrm flipH="1" rot="10800000">
            <a:off x="1968700" y="1128175"/>
            <a:ext cx="4287600" cy="2575800"/>
          </a:xfrm>
          <a:prstGeom prst="straightConnector1">
            <a:avLst/>
          </a:prstGeom>
          <a:noFill/>
          <a:ln cap="flat" cmpd="sng" w="28575">
            <a:solidFill>
              <a:srgbClr val="FF0000"/>
            </a:solidFill>
            <a:prstDash val="solid"/>
            <a:round/>
            <a:headEnd len="med" w="med" type="none"/>
            <a:tailEnd len="med" w="med" type="none"/>
          </a:ln>
        </p:spPr>
      </p:cxnSp>
      <p:sp>
        <p:nvSpPr>
          <p:cNvPr id="286" name="Google Shape;286;p34"/>
          <p:cNvSpPr txBox="1"/>
          <p:nvPr/>
        </p:nvSpPr>
        <p:spPr>
          <a:xfrm rot="-2012512">
            <a:off x="3526559" y="2619067"/>
            <a:ext cx="3120282" cy="4002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y=Wx+b</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What is Training a Model?</a:t>
            </a:r>
            <a:endParaRPr b="1"/>
          </a:p>
        </p:txBody>
      </p:sp>
      <p:sp>
        <p:nvSpPr>
          <p:cNvPr id="292" name="Google Shape;292;p3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000">
                <a:solidFill>
                  <a:srgbClr val="202124"/>
                </a:solidFill>
                <a:highlight>
                  <a:srgbClr val="FFFFFF"/>
                </a:highlight>
                <a:latin typeface="Roboto"/>
                <a:ea typeface="Roboto"/>
                <a:cs typeface="Roboto"/>
                <a:sym typeface="Roboto"/>
              </a:rPr>
              <a:t>Training a model </a:t>
            </a:r>
            <a:r>
              <a:rPr lang="en" sz="3000">
                <a:solidFill>
                  <a:srgbClr val="202124"/>
                </a:solidFill>
                <a:highlight>
                  <a:srgbClr val="FFFFFF"/>
                </a:highlight>
              </a:rPr>
              <a:t>is an</a:t>
            </a:r>
            <a:r>
              <a:rPr b="1" lang="en" sz="3000">
                <a:solidFill>
                  <a:srgbClr val="202124"/>
                </a:solidFill>
                <a:highlight>
                  <a:srgbClr val="FFFFFF"/>
                </a:highlight>
              </a:rPr>
              <a:t> art</a:t>
            </a:r>
            <a:r>
              <a:rPr lang="en" sz="3000">
                <a:solidFill>
                  <a:srgbClr val="202124"/>
                </a:solidFill>
                <a:highlight>
                  <a:srgbClr val="FFFFFF"/>
                </a:highlight>
              </a:rPr>
              <a:t> of finding the best values to multiply with the input to get an answer.</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98250" y="16350"/>
            <a:ext cx="88266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200"/>
              <a:t>Gradient Descent</a:t>
            </a:r>
            <a:endParaRPr/>
          </a:p>
        </p:txBody>
      </p:sp>
      <p:pic>
        <p:nvPicPr>
          <p:cNvPr id="298" name="Google Shape;298;p36"/>
          <p:cNvPicPr preferRelativeResize="0"/>
          <p:nvPr/>
        </p:nvPicPr>
        <p:blipFill>
          <a:blip r:embed="rId3">
            <a:alphaModFix/>
          </a:blip>
          <a:stretch>
            <a:fillRect/>
          </a:stretch>
        </p:blipFill>
        <p:spPr>
          <a:xfrm>
            <a:off x="1386800" y="839813"/>
            <a:ext cx="6000750" cy="4181475"/>
          </a:xfrm>
          <a:prstGeom prst="rect">
            <a:avLst/>
          </a:prstGeom>
          <a:noFill/>
          <a:ln>
            <a:noFill/>
          </a:ln>
        </p:spPr>
      </p:pic>
      <p:sp>
        <p:nvSpPr>
          <p:cNvPr id="299" name="Google Shape;299;p36"/>
          <p:cNvSpPr/>
          <p:nvPr/>
        </p:nvSpPr>
        <p:spPr>
          <a:xfrm>
            <a:off x="6291625" y="4424650"/>
            <a:ext cx="285000" cy="3843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nvSpPr>
        <p:spPr>
          <a:xfrm>
            <a:off x="6229650" y="4355200"/>
            <a:ext cx="58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02124"/>
                </a:solidFill>
                <a:latin typeface="Open Sans"/>
                <a:ea typeface="Open Sans"/>
                <a:cs typeface="Open Sans"/>
                <a:sym typeface="Open Sans"/>
              </a:rPr>
              <a:t>W</a:t>
            </a:r>
            <a:endParaRPr sz="2200">
              <a:solidFill>
                <a:srgbClr val="202124"/>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173400" y="2868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Approach to Find the Best Parameters :</a:t>
            </a:r>
            <a:endParaRPr b="1"/>
          </a:p>
        </p:txBody>
      </p:sp>
      <p:sp>
        <p:nvSpPr>
          <p:cNvPr id="306" name="Google Shape;306;p3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37"/>
          <p:cNvPicPr preferRelativeResize="0"/>
          <p:nvPr/>
        </p:nvPicPr>
        <p:blipFill>
          <a:blip r:embed="rId3">
            <a:alphaModFix/>
          </a:blip>
          <a:stretch>
            <a:fillRect/>
          </a:stretch>
        </p:blipFill>
        <p:spPr>
          <a:xfrm>
            <a:off x="0" y="1163025"/>
            <a:ext cx="9144001" cy="384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13" name="Google Shape;313;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3200"/>
          </a:p>
        </p:txBody>
      </p:sp>
      <p:pic>
        <p:nvPicPr>
          <p:cNvPr id="319" name="Google Shape;319;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25" name="Google Shape;325;p4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6" name="Google Shape;326;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32" name="Google Shape;332;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b="6338" l="2666" r="2457" t="5996"/>
          <a:stretch/>
        </p:blipFill>
        <p:spPr>
          <a:xfrm>
            <a:off x="17450" y="0"/>
            <a:ext cx="9144001" cy="5143501"/>
          </a:xfrm>
          <a:prstGeom prst="rect">
            <a:avLst/>
          </a:prstGeom>
          <a:noFill/>
          <a:ln>
            <a:noFill/>
          </a:ln>
        </p:spPr>
      </p:pic>
      <p:sp>
        <p:nvSpPr>
          <p:cNvPr id="80" name="Google Shape;80;p15"/>
          <p:cNvSpPr txBox="1"/>
          <p:nvPr/>
        </p:nvSpPr>
        <p:spPr>
          <a:xfrm>
            <a:off x="183775" y="3265875"/>
            <a:ext cx="617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Apply at :</a:t>
            </a:r>
            <a:endParaRPr b="1" sz="2200"/>
          </a:p>
          <a:p>
            <a:pPr indent="0" lvl="0" marL="0" rtl="0" algn="l">
              <a:spcBef>
                <a:spcPts val="0"/>
              </a:spcBef>
              <a:spcAft>
                <a:spcPts val="0"/>
              </a:spcAft>
              <a:buNone/>
            </a:pPr>
            <a:r>
              <a:rPr lang="en" sz="2200"/>
              <a:t>    </a:t>
            </a:r>
            <a:r>
              <a:rPr lang="en" sz="1900" u="sng">
                <a:solidFill>
                  <a:schemeClr val="hlink"/>
                </a:solidFill>
                <a:hlinkClick r:id="rId4"/>
              </a:rPr>
              <a:t>Microsoft Learn Student Ambassadors</a:t>
            </a:r>
            <a:endParaRPr sz="2200">
              <a:latin typeface="Roboto"/>
              <a:ea typeface="Roboto"/>
              <a:cs typeface="Roboto"/>
              <a:sym typeface="Roboto"/>
            </a:endParaRPr>
          </a:p>
        </p:txBody>
      </p:sp>
      <p:pic>
        <p:nvPicPr>
          <p:cNvPr id="81" name="Google Shape;81;p15"/>
          <p:cNvPicPr preferRelativeResize="0"/>
          <p:nvPr/>
        </p:nvPicPr>
        <p:blipFill rotWithShape="1">
          <a:blip r:embed="rId5">
            <a:alphaModFix/>
          </a:blip>
          <a:srcRect b="-933" l="7278" r="0" t="4650"/>
          <a:stretch/>
        </p:blipFill>
        <p:spPr>
          <a:xfrm>
            <a:off x="4960700" y="0"/>
            <a:ext cx="3515199" cy="3650226"/>
          </a:xfrm>
          <a:prstGeom prst="rect">
            <a:avLst/>
          </a:prstGeom>
          <a:noFill/>
          <a:ln>
            <a:noFill/>
          </a:ln>
        </p:spPr>
      </p:pic>
      <p:pic>
        <p:nvPicPr>
          <p:cNvPr id="82" name="Google Shape;82;p15"/>
          <p:cNvPicPr preferRelativeResize="0"/>
          <p:nvPr/>
        </p:nvPicPr>
        <p:blipFill rotWithShape="1">
          <a:blip r:embed="rId6">
            <a:alphaModFix/>
          </a:blip>
          <a:srcRect b="44951" l="8740" r="69624" t="16106"/>
          <a:stretch/>
        </p:blipFill>
        <p:spPr>
          <a:xfrm>
            <a:off x="1083575" y="448687"/>
            <a:ext cx="2865389" cy="2901201"/>
          </a:xfrm>
          <a:prstGeom prst="rect">
            <a:avLst/>
          </a:prstGeom>
          <a:noFill/>
          <a:ln>
            <a:noFill/>
          </a:ln>
        </p:spPr>
      </p:pic>
      <p:sp>
        <p:nvSpPr>
          <p:cNvPr id="83" name="Google Shape;83;p15"/>
          <p:cNvSpPr txBox="1"/>
          <p:nvPr/>
        </p:nvSpPr>
        <p:spPr>
          <a:xfrm>
            <a:off x="601325" y="4030725"/>
            <a:ext cx="712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Soorya Prakash | LinkedIn</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38" name="Google Shape;338;p4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5" name="Google Shape;345;p4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52" name="Google Shape;352;p4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59" name="Google Shape;359;p4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900"/>
              <a:t>Linear Regression with 2 Inputs</a:t>
            </a:r>
            <a:endParaRPr b="1" sz="1900"/>
          </a:p>
        </p:txBody>
      </p:sp>
      <p:sp>
        <p:nvSpPr>
          <p:cNvPr id="366" name="Google Shape;366;p46"/>
          <p:cNvSpPr/>
          <p:nvPr/>
        </p:nvSpPr>
        <p:spPr>
          <a:xfrm>
            <a:off x="404625" y="1867525"/>
            <a:ext cx="996000" cy="898800"/>
          </a:xfrm>
          <a:prstGeom prst="ellipse">
            <a:avLst/>
          </a:prstGeom>
          <a:solidFill>
            <a:srgbClr val="FFFFFF"/>
          </a:solid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46"/>
          <p:cNvCxnSpPr/>
          <p:nvPr/>
        </p:nvCxnSpPr>
        <p:spPr>
          <a:xfrm>
            <a:off x="1400625" y="2312425"/>
            <a:ext cx="933900" cy="14100"/>
          </a:xfrm>
          <a:prstGeom prst="straightConnector1">
            <a:avLst/>
          </a:prstGeom>
          <a:noFill/>
          <a:ln cap="flat" cmpd="sng" w="9525">
            <a:solidFill>
              <a:schemeClr val="dk2"/>
            </a:solidFill>
            <a:prstDash val="solid"/>
            <a:round/>
            <a:headEnd len="med" w="med" type="none"/>
            <a:tailEnd len="med" w="med" type="triangle"/>
          </a:ln>
        </p:spPr>
      </p:cxnSp>
      <p:sp>
        <p:nvSpPr>
          <p:cNvPr id="368" name="Google Shape;368;p46"/>
          <p:cNvSpPr/>
          <p:nvPr/>
        </p:nvSpPr>
        <p:spPr>
          <a:xfrm>
            <a:off x="2373475" y="1867525"/>
            <a:ext cx="996000" cy="898800"/>
          </a:xfrm>
          <a:prstGeom prst="ellipse">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4572000" y="3211225"/>
            <a:ext cx="996000" cy="8988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4572000" y="1344275"/>
            <a:ext cx="996000" cy="8988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6533125" y="2312425"/>
            <a:ext cx="996000" cy="8988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6"/>
          <p:cNvCxnSpPr/>
          <p:nvPr/>
        </p:nvCxnSpPr>
        <p:spPr>
          <a:xfrm>
            <a:off x="5568000" y="1867525"/>
            <a:ext cx="1007400" cy="5448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46"/>
          <p:cNvCxnSpPr/>
          <p:nvPr/>
        </p:nvCxnSpPr>
        <p:spPr>
          <a:xfrm flipH="1" rot="10800000">
            <a:off x="5633725" y="2872400"/>
            <a:ext cx="883800" cy="55920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46"/>
          <p:cNvSpPr txBox="1"/>
          <p:nvPr/>
        </p:nvSpPr>
        <p:spPr>
          <a:xfrm>
            <a:off x="568050" y="2108750"/>
            <a:ext cx="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Area</a:t>
            </a:r>
            <a:endParaRPr>
              <a:latin typeface="Roboto"/>
              <a:ea typeface="Roboto"/>
              <a:cs typeface="Roboto"/>
              <a:sym typeface="Roboto"/>
            </a:endParaRPr>
          </a:p>
        </p:txBody>
      </p:sp>
      <p:sp>
        <p:nvSpPr>
          <p:cNvPr id="375" name="Google Shape;375;p46"/>
          <p:cNvSpPr txBox="1"/>
          <p:nvPr/>
        </p:nvSpPr>
        <p:spPr>
          <a:xfrm>
            <a:off x="2503875" y="2119375"/>
            <a:ext cx="8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a:t>
            </a:r>
            <a:endParaRPr>
              <a:latin typeface="Roboto"/>
              <a:ea typeface="Roboto"/>
              <a:cs typeface="Roboto"/>
              <a:sym typeface="Roboto"/>
            </a:endParaRPr>
          </a:p>
        </p:txBody>
      </p:sp>
      <p:sp>
        <p:nvSpPr>
          <p:cNvPr id="376" name="Google Shape;376;p46"/>
          <p:cNvSpPr txBox="1"/>
          <p:nvPr/>
        </p:nvSpPr>
        <p:spPr>
          <a:xfrm>
            <a:off x="1610800" y="1939825"/>
            <a:ext cx="44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w1</a:t>
            </a:r>
            <a:endParaRPr>
              <a:latin typeface="Roboto"/>
              <a:ea typeface="Roboto"/>
              <a:cs typeface="Roboto"/>
              <a:sym typeface="Roboto"/>
            </a:endParaRPr>
          </a:p>
        </p:txBody>
      </p:sp>
      <p:cxnSp>
        <p:nvCxnSpPr>
          <p:cNvPr id="377" name="Google Shape;377;p46"/>
          <p:cNvCxnSpPr/>
          <p:nvPr/>
        </p:nvCxnSpPr>
        <p:spPr>
          <a:xfrm>
            <a:off x="3960725" y="661425"/>
            <a:ext cx="31200" cy="45054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6"/>
          <p:cNvSpPr txBox="1"/>
          <p:nvPr/>
        </p:nvSpPr>
        <p:spPr>
          <a:xfrm rot="-2085420">
            <a:off x="5191751" y="1633824"/>
            <a:ext cx="4481867" cy="40028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w2</a:t>
            </a:r>
            <a:endParaRPr>
              <a:latin typeface="Roboto"/>
              <a:ea typeface="Roboto"/>
              <a:cs typeface="Roboto"/>
              <a:sym typeface="Roboto"/>
            </a:endParaRPr>
          </a:p>
        </p:txBody>
      </p:sp>
      <p:sp>
        <p:nvSpPr>
          <p:cNvPr id="379" name="Google Shape;379;p46"/>
          <p:cNvSpPr txBox="1"/>
          <p:nvPr/>
        </p:nvSpPr>
        <p:spPr>
          <a:xfrm rot="2024850">
            <a:off x="5382844" y="2714055"/>
            <a:ext cx="4482174" cy="4001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w1</a:t>
            </a:r>
            <a:endParaRPr>
              <a:latin typeface="Roboto"/>
              <a:ea typeface="Roboto"/>
              <a:cs typeface="Roboto"/>
              <a:sym typeface="Roboto"/>
            </a:endParaRPr>
          </a:p>
        </p:txBody>
      </p:sp>
      <p:sp>
        <p:nvSpPr>
          <p:cNvPr id="380" name="Google Shape;380;p46"/>
          <p:cNvSpPr txBox="1"/>
          <p:nvPr/>
        </p:nvSpPr>
        <p:spPr>
          <a:xfrm>
            <a:off x="4628100" y="3431375"/>
            <a:ext cx="88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Age of the house</a:t>
            </a:r>
            <a:endParaRPr sz="1100">
              <a:latin typeface="Roboto"/>
              <a:ea typeface="Roboto"/>
              <a:cs typeface="Roboto"/>
              <a:sym typeface="Roboto"/>
            </a:endParaRPr>
          </a:p>
        </p:txBody>
      </p:sp>
      <p:sp>
        <p:nvSpPr>
          <p:cNvPr id="381" name="Google Shape;381;p46"/>
          <p:cNvSpPr txBox="1"/>
          <p:nvPr/>
        </p:nvSpPr>
        <p:spPr>
          <a:xfrm>
            <a:off x="4800325" y="1544000"/>
            <a:ext cx="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Area</a:t>
            </a:r>
            <a:endParaRPr>
              <a:latin typeface="Roboto"/>
              <a:ea typeface="Roboto"/>
              <a:cs typeface="Roboto"/>
              <a:sym typeface="Roboto"/>
            </a:endParaRPr>
          </a:p>
        </p:txBody>
      </p:sp>
      <p:sp>
        <p:nvSpPr>
          <p:cNvPr id="382" name="Google Shape;382;p46"/>
          <p:cNvSpPr txBox="1"/>
          <p:nvPr/>
        </p:nvSpPr>
        <p:spPr>
          <a:xfrm>
            <a:off x="6762025" y="2606775"/>
            <a:ext cx="6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a:t>
            </a:r>
            <a:endParaRPr>
              <a:latin typeface="Roboto"/>
              <a:ea typeface="Roboto"/>
              <a:cs typeface="Roboto"/>
              <a:sym typeface="Roboto"/>
            </a:endParaRPr>
          </a:p>
        </p:txBody>
      </p:sp>
      <p:sp>
        <p:nvSpPr>
          <p:cNvPr id="383" name="Google Shape;383;p46"/>
          <p:cNvSpPr txBox="1"/>
          <p:nvPr/>
        </p:nvSpPr>
        <p:spPr>
          <a:xfrm>
            <a:off x="466875" y="3750625"/>
            <a:ext cx="30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 = w1(Area) +b</a:t>
            </a:r>
            <a:endParaRPr>
              <a:latin typeface="Roboto"/>
              <a:ea typeface="Roboto"/>
              <a:cs typeface="Roboto"/>
              <a:sym typeface="Roboto"/>
            </a:endParaRPr>
          </a:p>
        </p:txBody>
      </p:sp>
      <p:sp>
        <p:nvSpPr>
          <p:cNvPr id="384" name="Google Shape;384;p46"/>
          <p:cNvSpPr txBox="1"/>
          <p:nvPr/>
        </p:nvSpPr>
        <p:spPr>
          <a:xfrm>
            <a:off x="4342225" y="4110025"/>
            <a:ext cx="50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 = w1(Area)+w2(Age of the house) +b</a:t>
            </a:r>
            <a:endParaRPr/>
          </a:p>
        </p:txBody>
      </p:sp>
      <p:sp>
        <p:nvSpPr>
          <p:cNvPr id="385" name="Google Shape;385;p46"/>
          <p:cNvSpPr txBox="1"/>
          <p:nvPr/>
        </p:nvSpPr>
        <p:spPr>
          <a:xfrm>
            <a:off x="427975" y="4217525"/>
            <a:ext cx="22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y=w1x1 +b</a:t>
            </a:r>
            <a:endParaRPr>
              <a:latin typeface="Roboto"/>
              <a:ea typeface="Roboto"/>
              <a:cs typeface="Roboto"/>
              <a:sym typeface="Roboto"/>
            </a:endParaRPr>
          </a:p>
        </p:txBody>
      </p:sp>
      <p:sp>
        <p:nvSpPr>
          <p:cNvPr id="386" name="Google Shape;386;p46"/>
          <p:cNvSpPr txBox="1"/>
          <p:nvPr/>
        </p:nvSpPr>
        <p:spPr>
          <a:xfrm>
            <a:off x="5085800" y="4572250"/>
            <a:ext cx="22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y=w1x1 +w2x2 +b</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Gradient Descent in 3D</a:t>
            </a:r>
            <a:endParaRPr/>
          </a:p>
        </p:txBody>
      </p:sp>
      <p:pic>
        <p:nvPicPr>
          <p:cNvPr id="392" name="Google Shape;392;p47"/>
          <p:cNvPicPr preferRelativeResize="0"/>
          <p:nvPr/>
        </p:nvPicPr>
        <p:blipFill rotWithShape="1">
          <a:blip r:embed="rId3">
            <a:alphaModFix/>
          </a:blip>
          <a:srcRect b="8508" l="3074" r="5684" t="0"/>
          <a:stretch/>
        </p:blipFill>
        <p:spPr>
          <a:xfrm>
            <a:off x="1034925" y="932300"/>
            <a:ext cx="6326275" cy="3744325"/>
          </a:xfrm>
          <a:prstGeom prst="rect">
            <a:avLst/>
          </a:prstGeom>
          <a:noFill/>
          <a:ln>
            <a:noFill/>
          </a:ln>
        </p:spPr>
      </p:pic>
      <p:sp>
        <p:nvSpPr>
          <p:cNvPr id="393" name="Google Shape;393;p47"/>
          <p:cNvSpPr txBox="1"/>
          <p:nvPr/>
        </p:nvSpPr>
        <p:spPr>
          <a:xfrm>
            <a:off x="2621525" y="4221950"/>
            <a:ext cx="20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Roboto"/>
                <a:ea typeface="Roboto"/>
                <a:cs typeface="Roboto"/>
                <a:sym typeface="Roboto"/>
              </a:rPr>
              <a:t>W1 </a:t>
            </a:r>
            <a:endParaRPr b="1">
              <a:solidFill>
                <a:srgbClr val="0000FF"/>
              </a:solidFill>
              <a:latin typeface="Roboto"/>
              <a:ea typeface="Roboto"/>
              <a:cs typeface="Roboto"/>
              <a:sym typeface="Roboto"/>
            </a:endParaRPr>
          </a:p>
        </p:txBody>
      </p:sp>
      <p:sp>
        <p:nvSpPr>
          <p:cNvPr id="394" name="Google Shape;394;p47"/>
          <p:cNvSpPr txBox="1"/>
          <p:nvPr/>
        </p:nvSpPr>
        <p:spPr>
          <a:xfrm rot="-2092058">
            <a:off x="5673596" y="3247758"/>
            <a:ext cx="3000092" cy="3693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W2</a:t>
            </a:r>
            <a:endParaRPr b="1" sz="1500">
              <a:solidFill>
                <a:srgbClr val="00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9"/>
          <p:cNvPicPr preferRelativeResize="0"/>
          <p:nvPr/>
        </p:nvPicPr>
        <p:blipFill>
          <a:blip r:embed="rId3">
            <a:alphaModFix/>
          </a:blip>
          <a:stretch>
            <a:fillRect/>
          </a:stretch>
        </p:blipFill>
        <p:spPr>
          <a:xfrm>
            <a:off x="0" y="1050009"/>
            <a:ext cx="9143999" cy="32577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Need for Activation Function</a:t>
            </a:r>
            <a:endParaRPr/>
          </a:p>
        </p:txBody>
      </p:sp>
      <p:pic>
        <p:nvPicPr>
          <p:cNvPr id="410" name="Google Shape;410;p50"/>
          <p:cNvPicPr preferRelativeResize="0"/>
          <p:nvPr/>
        </p:nvPicPr>
        <p:blipFill rotWithShape="1">
          <a:blip r:embed="rId3">
            <a:alphaModFix/>
          </a:blip>
          <a:srcRect b="0" l="0" r="0" t="20835"/>
          <a:stretch/>
        </p:blipFill>
        <p:spPr>
          <a:xfrm>
            <a:off x="18750" y="681675"/>
            <a:ext cx="9197851" cy="4548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243250" y="1369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Fitting Values Between 0 and 1:</a:t>
            </a:r>
            <a:endParaRPr b="1"/>
          </a:p>
        </p:txBody>
      </p:sp>
      <p:sp>
        <p:nvSpPr>
          <p:cNvPr id="416" name="Google Shape;416;p5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7" name="Google Shape;417;p51"/>
          <p:cNvPicPr preferRelativeResize="0"/>
          <p:nvPr/>
        </p:nvPicPr>
        <p:blipFill rotWithShape="1">
          <a:blip r:embed="rId3">
            <a:alphaModFix/>
          </a:blip>
          <a:srcRect b="-2489" l="-2520" r="2520" t="13584"/>
          <a:stretch/>
        </p:blipFill>
        <p:spPr>
          <a:xfrm>
            <a:off x="0" y="1761425"/>
            <a:ext cx="9144001" cy="3458275"/>
          </a:xfrm>
          <a:prstGeom prst="rect">
            <a:avLst/>
          </a:prstGeom>
          <a:noFill/>
          <a:ln>
            <a:noFill/>
          </a:ln>
        </p:spPr>
      </p:pic>
      <p:sp>
        <p:nvSpPr>
          <p:cNvPr id="418" name="Google Shape;418;p51"/>
          <p:cNvSpPr/>
          <p:nvPr/>
        </p:nvSpPr>
        <p:spPr>
          <a:xfrm>
            <a:off x="3185475" y="2720125"/>
            <a:ext cx="86400" cy="14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1102075" y="734375"/>
            <a:ext cx="6818954" cy="4219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98250" y="16350"/>
            <a:ext cx="88266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200"/>
              <a:t>Loss Function:</a:t>
            </a:r>
            <a:endParaRPr/>
          </a:p>
        </p:txBody>
      </p:sp>
      <p:pic>
        <p:nvPicPr>
          <p:cNvPr id="424" name="Google Shape;424;p52"/>
          <p:cNvPicPr preferRelativeResize="0"/>
          <p:nvPr/>
        </p:nvPicPr>
        <p:blipFill rotWithShape="1">
          <a:blip r:embed="rId3">
            <a:alphaModFix/>
          </a:blip>
          <a:srcRect b="0" l="0" r="517" t="0"/>
          <a:stretch/>
        </p:blipFill>
        <p:spPr>
          <a:xfrm>
            <a:off x="839500" y="692550"/>
            <a:ext cx="7031075" cy="4339675"/>
          </a:xfrm>
          <a:prstGeom prst="rect">
            <a:avLst/>
          </a:prstGeom>
          <a:noFill/>
          <a:ln>
            <a:noFill/>
          </a:ln>
        </p:spPr>
      </p:pic>
      <p:sp>
        <p:nvSpPr>
          <p:cNvPr id="425" name="Google Shape;425;p52"/>
          <p:cNvSpPr/>
          <p:nvPr/>
        </p:nvSpPr>
        <p:spPr>
          <a:xfrm>
            <a:off x="6832050" y="4186500"/>
            <a:ext cx="1307400" cy="95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Logistic Regression in Nutshell</a:t>
            </a:r>
            <a:endParaRPr/>
          </a:p>
        </p:txBody>
      </p:sp>
      <p:pic>
        <p:nvPicPr>
          <p:cNvPr id="431" name="Google Shape;431;p53"/>
          <p:cNvPicPr preferRelativeResize="0"/>
          <p:nvPr/>
        </p:nvPicPr>
        <p:blipFill>
          <a:blip r:embed="rId3">
            <a:alphaModFix/>
          </a:blip>
          <a:stretch>
            <a:fillRect/>
          </a:stretch>
        </p:blipFill>
        <p:spPr>
          <a:xfrm>
            <a:off x="1552925" y="845800"/>
            <a:ext cx="6275575" cy="4062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Deep Learning?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42" name="Google Shape;442;p55"/>
          <p:cNvPicPr preferRelativeResize="0"/>
          <p:nvPr/>
        </p:nvPicPr>
        <p:blipFill rotWithShape="1">
          <a:blip r:embed="rId3">
            <a:alphaModFix/>
          </a:blip>
          <a:srcRect b="6664" l="3656" r="2359" t="5531"/>
          <a:stretch/>
        </p:blipFill>
        <p:spPr>
          <a:xfrm>
            <a:off x="529550" y="692550"/>
            <a:ext cx="8084875" cy="4450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Neural Network Structure:</a:t>
            </a:r>
            <a:endParaRPr/>
          </a:p>
        </p:txBody>
      </p:sp>
      <p:pic>
        <p:nvPicPr>
          <p:cNvPr id="448" name="Google Shape;448;p56"/>
          <p:cNvPicPr preferRelativeResize="0"/>
          <p:nvPr/>
        </p:nvPicPr>
        <p:blipFill rotWithShape="1">
          <a:blip r:embed="rId3">
            <a:alphaModFix/>
          </a:blip>
          <a:srcRect b="0" l="0" r="0" t="13292"/>
          <a:stretch/>
        </p:blipFill>
        <p:spPr>
          <a:xfrm>
            <a:off x="98250" y="743650"/>
            <a:ext cx="4780475" cy="4199750"/>
          </a:xfrm>
          <a:prstGeom prst="rect">
            <a:avLst/>
          </a:prstGeom>
          <a:noFill/>
          <a:ln>
            <a:noFill/>
          </a:ln>
        </p:spPr>
      </p:pic>
      <p:sp>
        <p:nvSpPr>
          <p:cNvPr id="449" name="Google Shape;449;p56"/>
          <p:cNvSpPr/>
          <p:nvPr/>
        </p:nvSpPr>
        <p:spPr>
          <a:xfrm>
            <a:off x="4993075" y="2586138"/>
            <a:ext cx="805800" cy="7227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p:nvPr/>
        </p:nvSpPr>
        <p:spPr>
          <a:xfrm>
            <a:off x="5067750" y="1322538"/>
            <a:ext cx="805800" cy="7950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7028875" y="2290688"/>
            <a:ext cx="996000" cy="8988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56"/>
          <p:cNvCxnSpPr/>
          <p:nvPr/>
        </p:nvCxnSpPr>
        <p:spPr>
          <a:xfrm>
            <a:off x="6063750" y="1845788"/>
            <a:ext cx="1007400" cy="5448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56"/>
          <p:cNvCxnSpPr>
            <a:endCxn id="451" idx="2"/>
          </p:cNvCxnSpPr>
          <p:nvPr/>
        </p:nvCxnSpPr>
        <p:spPr>
          <a:xfrm flipH="1" rot="10800000">
            <a:off x="5844775" y="2740088"/>
            <a:ext cx="1184100" cy="26010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56"/>
          <p:cNvSpPr txBox="1"/>
          <p:nvPr/>
        </p:nvSpPr>
        <p:spPr>
          <a:xfrm rot="-644728">
            <a:off x="5963049" y="2499543"/>
            <a:ext cx="621091" cy="40003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w2</a:t>
            </a:r>
            <a:endParaRPr>
              <a:latin typeface="Roboto"/>
              <a:ea typeface="Roboto"/>
              <a:cs typeface="Roboto"/>
              <a:sym typeface="Roboto"/>
            </a:endParaRPr>
          </a:p>
        </p:txBody>
      </p:sp>
      <p:sp>
        <p:nvSpPr>
          <p:cNvPr id="455" name="Google Shape;455;p56"/>
          <p:cNvSpPr txBox="1"/>
          <p:nvPr/>
        </p:nvSpPr>
        <p:spPr>
          <a:xfrm rot="2025480">
            <a:off x="6197061" y="1642321"/>
            <a:ext cx="701835" cy="4001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w1</a:t>
            </a:r>
            <a:endParaRPr>
              <a:latin typeface="Roboto"/>
              <a:ea typeface="Roboto"/>
              <a:cs typeface="Roboto"/>
              <a:sym typeface="Roboto"/>
            </a:endParaRPr>
          </a:p>
        </p:txBody>
      </p:sp>
      <p:sp>
        <p:nvSpPr>
          <p:cNvPr id="456" name="Google Shape;456;p56"/>
          <p:cNvSpPr txBox="1"/>
          <p:nvPr/>
        </p:nvSpPr>
        <p:spPr>
          <a:xfrm>
            <a:off x="4954075" y="2685888"/>
            <a:ext cx="88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Age of the house</a:t>
            </a:r>
            <a:endParaRPr sz="1100">
              <a:latin typeface="Roboto"/>
              <a:ea typeface="Roboto"/>
              <a:cs typeface="Roboto"/>
              <a:sym typeface="Roboto"/>
            </a:endParaRPr>
          </a:p>
        </p:txBody>
      </p:sp>
      <p:sp>
        <p:nvSpPr>
          <p:cNvPr id="457" name="Google Shape;457;p56"/>
          <p:cNvSpPr txBox="1"/>
          <p:nvPr/>
        </p:nvSpPr>
        <p:spPr>
          <a:xfrm>
            <a:off x="5227200" y="1519938"/>
            <a:ext cx="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Area</a:t>
            </a:r>
            <a:endParaRPr>
              <a:latin typeface="Roboto"/>
              <a:ea typeface="Roboto"/>
              <a:cs typeface="Roboto"/>
              <a:sym typeface="Roboto"/>
            </a:endParaRPr>
          </a:p>
        </p:txBody>
      </p:sp>
      <p:sp>
        <p:nvSpPr>
          <p:cNvPr id="458" name="Google Shape;458;p56"/>
          <p:cNvSpPr txBox="1"/>
          <p:nvPr/>
        </p:nvSpPr>
        <p:spPr>
          <a:xfrm>
            <a:off x="7257775" y="2585038"/>
            <a:ext cx="6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a:t>
            </a:r>
            <a:endParaRPr>
              <a:latin typeface="Roboto"/>
              <a:ea typeface="Roboto"/>
              <a:cs typeface="Roboto"/>
              <a:sym typeface="Roboto"/>
            </a:endParaRPr>
          </a:p>
        </p:txBody>
      </p:sp>
      <p:sp>
        <p:nvSpPr>
          <p:cNvPr id="459" name="Google Shape;459;p56"/>
          <p:cNvSpPr/>
          <p:nvPr/>
        </p:nvSpPr>
        <p:spPr>
          <a:xfrm>
            <a:off x="5067750" y="3569513"/>
            <a:ext cx="805800" cy="7950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6"/>
          <p:cNvSpPr txBox="1"/>
          <p:nvPr/>
        </p:nvSpPr>
        <p:spPr>
          <a:xfrm>
            <a:off x="4878725" y="3755438"/>
            <a:ext cx="1066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Bedrooms</a:t>
            </a:r>
            <a:endParaRPr sz="1100">
              <a:latin typeface="Roboto"/>
              <a:ea typeface="Roboto"/>
              <a:cs typeface="Roboto"/>
              <a:sym typeface="Roboto"/>
            </a:endParaRPr>
          </a:p>
        </p:txBody>
      </p:sp>
      <p:cxnSp>
        <p:nvCxnSpPr>
          <p:cNvPr id="461" name="Google Shape;461;p56"/>
          <p:cNvCxnSpPr/>
          <p:nvPr/>
        </p:nvCxnSpPr>
        <p:spPr>
          <a:xfrm flipH="1" rot="10800000">
            <a:off x="5867875" y="3195725"/>
            <a:ext cx="1167300" cy="7176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6"/>
          <p:cNvSpPr txBox="1"/>
          <p:nvPr/>
        </p:nvSpPr>
        <p:spPr>
          <a:xfrm rot="-1540436">
            <a:off x="5963046" y="3249702"/>
            <a:ext cx="621121" cy="4001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w3</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idx="4294967295" type="body"/>
          </p:nvPr>
        </p:nvSpPr>
        <p:spPr>
          <a:xfrm>
            <a:off x="483496" y="1608546"/>
            <a:ext cx="8424000" cy="297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8" name="Google Shape;468;p57"/>
          <p:cNvPicPr preferRelativeResize="0"/>
          <p:nvPr/>
        </p:nvPicPr>
        <p:blipFill>
          <a:blip r:embed="rId3">
            <a:alphaModFix/>
          </a:blip>
          <a:stretch>
            <a:fillRect/>
          </a:stretch>
        </p:blipFill>
        <p:spPr>
          <a:xfrm>
            <a:off x="0" y="619050"/>
            <a:ext cx="9144000" cy="4475375"/>
          </a:xfrm>
          <a:prstGeom prst="rect">
            <a:avLst/>
          </a:prstGeom>
          <a:noFill/>
          <a:ln>
            <a:noFill/>
          </a:ln>
        </p:spPr>
      </p:pic>
      <p:sp>
        <p:nvSpPr>
          <p:cNvPr id="469" name="Google Shape;469;p57"/>
          <p:cNvSpPr txBox="1"/>
          <p:nvPr/>
        </p:nvSpPr>
        <p:spPr>
          <a:xfrm>
            <a:off x="483496" y="2246392"/>
            <a:ext cx="636900" cy="569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0000"/>
                </a:solidFill>
                <a:latin typeface="Trebuchet MS"/>
                <a:ea typeface="Trebuchet MS"/>
                <a:cs typeface="Trebuchet MS"/>
                <a:sym typeface="Trebuchet MS"/>
              </a:rPr>
              <a:t>W</a:t>
            </a:r>
            <a:r>
              <a:rPr baseline="30000" lang="en" sz="2500">
                <a:solidFill>
                  <a:srgbClr val="FF0000"/>
                </a:solidFill>
                <a:latin typeface="Trebuchet MS"/>
                <a:ea typeface="Trebuchet MS"/>
                <a:cs typeface="Trebuchet MS"/>
                <a:sym typeface="Trebuchet MS"/>
              </a:rPr>
              <a:t> </a:t>
            </a:r>
            <a:r>
              <a:rPr baseline="-25000" lang="en" sz="2500">
                <a:solidFill>
                  <a:srgbClr val="FF0000"/>
                </a:solidFill>
                <a:latin typeface="Trebuchet MS"/>
                <a:ea typeface="Trebuchet MS"/>
                <a:cs typeface="Trebuchet MS"/>
                <a:sym typeface="Trebuchet MS"/>
              </a:rPr>
              <a:t>1</a:t>
            </a:r>
            <a:endParaRPr baseline="-25000" sz="2500">
              <a:solidFill>
                <a:srgbClr val="FF0000"/>
              </a:solidFill>
              <a:latin typeface="Trebuchet MS"/>
              <a:ea typeface="Trebuchet MS"/>
              <a:cs typeface="Trebuchet MS"/>
              <a:sym typeface="Trebuchet MS"/>
            </a:endParaRPr>
          </a:p>
        </p:txBody>
      </p:sp>
      <p:sp>
        <p:nvSpPr>
          <p:cNvPr id="470" name="Google Shape;470;p57"/>
          <p:cNvSpPr txBox="1"/>
          <p:nvPr/>
        </p:nvSpPr>
        <p:spPr>
          <a:xfrm>
            <a:off x="6823620" y="3034745"/>
            <a:ext cx="636900" cy="569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0000"/>
                </a:solidFill>
                <a:latin typeface="Trebuchet MS"/>
                <a:ea typeface="Trebuchet MS"/>
                <a:cs typeface="Trebuchet MS"/>
                <a:sym typeface="Trebuchet MS"/>
              </a:rPr>
              <a:t>W</a:t>
            </a:r>
            <a:r>
              <a:rPr baseline="30000" lang="en" sz="2500">
                <a:solidFill>
                  <a:srgbClr val="FF0000"/>
                </a:solidFill>
                <a:latin typeface="Trebuchet MS"/>
                <a:ea typeface="Trebuchet MS"/>
                <a:cs typeface="Trebuchet MS"/>
                <a:sym typeface="Trebuchet MS"/>
              </a:rPr>
              <a:t> </a:t>
            </a:r>
            <a:r>
              <a:rPr baseline="-25000" lang="en" sz="2500">
                <a:solidFill>
                  <a:srgbClr val="FF0000"/>
                </a:solidFill>
                <a:latin typeface="Trebuchet MS"/>
                <a:ea typeface="Trebuchet MS"/>
                <a:cs typeface="Trebuchet MS"/>
                <a:sym typeface="Trebuchet MS"/>
              </a:rPr>
              <a:t>4</a:t>
            </a:r>
            <a:endParaRPr baseline="-25000" sz="2500">
              <a:solidFill>
                <a:srgbClr val="FF0000"/>
              </a:solidFill>
              <a:latin typeface="Trebuchet MS"/>
              <a:ea typeface="Trebuchet MS"/>
              <a:cs typeface="Trebuchet MS"/>
              <a:sym typeface="Trebuchet MS"/>
            </a:endParaRPr>
          </a:p>
        </p:txBody>
      </p:sp>
      <p:sp>
        <p:nvSpPr>
          <p:cNvPr id="471" name="Google Shape;471;p57"/>
          <p:cNvSpPr txBox="1"/>
          <p:nvPr/>
        </p:nvSpPr>
        <p:spPr>
          <a:xfrm>
            <a:off x="4224282" y="2871476"/>
            <a:ext cx="636900" cy="569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0000"/>
                </a:solidFill>
                <a:latin typeface="Trebuchet MS"/>
                <a:ea typeface="Trebuchet MS"/>
                <a:cs typeface="Trebuchet MS"/>
                <a:sym typeface="Trebuchet MS"/>
              </a:rPr>
              <a:t>W</a:t>
            </a:r>
            <a:r>
              <a:rPr baseline="30000" lang="en" sz="2500">
                <a:solidFill>
                  <a:srgbClr val="FF0000"/>
                </a:solidFill>
                <a:latin typeface="Trebuchet MS"/>
                <a:ea typeface="Trebuchet MS"/>
                <a:cs typeface="Trebuchet MS"/>
                <a:sym typeface="Trebuchet MS"/>
              </a:rPr>
              <a:t> </a:t>
            </a:r>
            <a:r>
              <a:rPr baseline="-25000" lang="en" sz="2500">
                <a:solidFill>
                  <a:srgbClr val="FF0000"/>
                </a:solidFill>
                <a:latin typeface="Trebuchet MS"/>
                <a:ea typeface="Trebuchet MS"/>
                <a:cs typeface="Trebuchet MS"/>
                <a:sym typeface="Trebuchet MS"/>
              </a:rPr>
              <a:t>3</a:t>
            </a:r>
            <a:endParaRPr baseline="-25000" sz="2500">
              <a:solidFill>
                <a:srgbClr val="FF0000"/>
              </a:solidFill>
              <a:latin typeface="Trebuchet MS"/>
              <a:ea typeface="Trebuchet MS"/>
              <a:cs typeface="Trebuchet MS"/>
              <a:sym typeface="Trebuchet MS"/>
            </a:endParaRPr>
          </a:p>
        </p:txBody>
      </p:sp>
      <p:sp>
        <p:nvSpPr>
          <p:cNvPr id="472" name="Google Shape;472;p57"/>
          <p:cNvSpPr txBox="1"/>
          <p:nvPr/>
        </p:nvSpPr>
        <p:spPr>
          <a:xfrm>
            <a:off x="1904286" y="2680295"/>
            <a:ext cx="636900" cy="569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0000"/>
                </a:solidFill>
                <a:latin typeface="Trebuchet MS"/>
                <a:ea typeface="Trebuchet MS"/>
                <a:cs typeface="Trebuchet MS"/>
                <a:sym typeface="Trebuchet MS"/>
              </a:rPr>
              <a:t>W</a:t>
            </a:r>
            <a:r>
              <a:rPr baseline="30000" lang="en" sz="2500">
                <a:solidFill>
                  <a:srgbClr val="FF0000"/>
                </a:solidFill>
                <a:latin typeface="Trebuchet MS"/>
                <a:ea typeface="Trebuchet MS"/>
                <a:cs typeface="Trebuchet MS"/>
                <a:sym typeface="Trebuchet MS"/>
              </a:rPr>
              <a:t> </a:t>
            </a:r>
            <a:r>
              <a:rPr baseline="-25000" lang="en" sz="2500">
                <a:solidFill>
                  <a:srgbClr val="FF0000"/>
                </a:solidFill>
                <a:latin typeface="Trebuchet MS"/>
                <a:ea typeface="Trebuchet MS"/>
                <a:cs typeface="Trebuchet MS"/>
                <a:sym typeface="Trebuchet MS"/>
              </a:rPr>
              <a:t>2</a:t>
            </a:r>
            <a:endParaRPr baseline="-25000" sz="2500">
              <a:solidFill>
                <a:srgbClr val="FF0000"/>
              </a:solidFill>
              <a:latin typeface="Trebuchet MS"/>
              <a:ea typeface="Trebuchet MS"/>
              <a:cs typeface="Trebuchet MS"/>
              <a:sym typeface="Trebuchet MS"/>
            </a:endParaRPr>
          </a:p>
        </p:txBody>
      </p:sp>
      <p:sp>
        <p:nvSpPr>
          <p:cNvPr id="473" name="Google Shape;473;p57"/>
          <p:cNvSpPr txBox="1"/>
          <p:nvPr/>
        </p:nvSpPr>
        <p:spPr>
          <a:xfrm>
            <a:off x="2395351" y="984862"/>
            <a:ext cx="436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FF00"/>
                </a:solidFill>
                <a:latin typeface="Inconsolata"/>
                <a:ea typeface="Inconsolata"/>
                <a:cs typeface="Inconsolata"/>
                <a:sym typeface="Inconsolata"/>
              </a:rPr>
              <a:t>Z</a:t>
            </a:r>
            <a:r>
              <a:rPr lang="en" sz="2800">
                <a:solidFill>
                  <a:srgbClr val="00FF00"/>
                </a:solidFill>
                <a:latin typeface="Inconsolata"/>
                <a:ea typeface="Inconsolata"/>
                <a:cs typeface="Inconsolata"/>
                <a:sym typeface="Inconsolata"/>
              </a:rPr>
              <a:t>=W</a:t>
            </a:r>
            <a:r>
              <a:rPr baseline="-25000" lang="en" sz="2800">
                <a:solidFill>
                  <a:srgbClr val="00FF00"/>
                </a:solidFill>
                <a:latin typeface="Inconsolata"/>
                <a:ea typeface="Inconsolata"/>
                <a:cs typeface="Inconsolata"/>
                <a:sym typeface="Inconsolata"/>
              </a:rPr>
              <a:t>1</a:t>
            </a:r>
            <a:r>
              <a:rPr lang="en" sz="2800">
                <a:solidFill>
                  <a:srgbClr val="00FF00"/>
                </a:solidFill>
                <a:latin typeface="Inconsolata"/>
                <a:ea typeface="Inconsolata"/>
                <a:cs typeface="Inconsolata"/>
                <a:sym typeface="Inconsolata"/>
              </a:rPr>
              <a:t>X</a:t>
            </a:r>
            <a:r>
              <a:rPr baseline="-25000" lang="en" sz="2800">
                <a:solidFill>
                  <a:srgbClr val="00FF00"/>
                </a:solidFill>
                <a:latin typeface="Inconsolata"/>
                <a:ea typeface="Inconsolata"/>
                <a:cs typeface="Inconsolata"/>
                <a:sym typeface="Inconsolata"/>
              </a:rPr>
              <a:t>1</a:t>
            </a:r>
            <a:r>
              <a:rPr lang="en" sz="2800">
                <a:solidFill>
                  <a:srgbClr val="00FF00"/>
                </a:solidFill>
                <a:latin typeface="Inconsolata"/>
                <a:ea typeface="Inconsolata"/>
                <a:cs typeface="Inconsolata"/>
                <a:sym typeface="Inconsolata"/>
              </a:rPr>
              <a:t>+W</a:t>
            </a:r>
            <a:r>
              <a:rPr baseline="-25000" lang="en" sz="2800">
                <a:solidFill>
                  <a:srgbClr val="00FF00"/>
                </a:solidFill>
                <a:latin typeface="Inconsolata"/>
                <a:ea typeface="Inconsolata"/>
                <a:cs typeface="Inconsolata"/>
                <a:sym typeface="Inconsolata"/>
              </a:rPr>
              <a:t>2</a:t>
            </a:r>
            <a:r>
              <a:rPr lang="en" sz="2800">
                <a:solidFill>
                  <a:srgbClr val="00FF00"/>
                </a:solidFill>
                <a:latin typeface="Inconsolata"/>
                <a:ea typeface="Inconsolata"/>
                <a:cs typeface="Inconsolata"/>
                <a:sym typeface="Inconsolata"/>
              </a:rPr>
              <a:t>X</a:t>
            </a:r>
            <a:r>
              <a:rPr baseline="-25000" lang="en" sz="2800">
                <a:solidFill>
                  <a:srgbClr val="00FF00"/>
                </a:solidFill>
                <a:latin typeface="Inconsolata"/>
                <a:ea typeface="Inconsolata"/>
                <a:cs typeface="Inconsolata"/>
                <a:sym typeface="Inconsolata"/>
              </a:rPr>
              <a:t>2</a:t>
            </a:r>
            <a:r>
              <a:rPr lang="en" sz="2800">
                <a:solidFill>
                  <a:srgbClr val="00FF00"/>
                </a:solidFill>
                <a:latin typeface="Inconsolata"/>
                <a:ea typeface="Inconsolata"/>
                <a:cs typeface="Inconsolata"/>
                <a:sym typeface="Inconsolata"/>
              </a:rPr>
              <a:t>+W</a:t>
            </a:r>
            <a:r>
              <a:rPr baseline="-25000" lang="en" sz="2800">
                <a:solidFill>
                  <a:srgbClr val="00FF00"/>
                </a:solidFill>
                <a:latin typeface="Inconsolata"/>
                <a:ea typeface="Inconsolata"/>
                <a:cs typeface="Inconsolata"/>
                <a:sym typeface="Inconsolata"/>
              </a:rPr>
              <a:t>3</a:t>
            </a:r>
            <a:r>
              <a:rPr lang="en" sz="2800">
                <a:solidFill>
                  <a:srgbClr val="00FF00"/>
                </a:solidFill>
                <a:latin typeface="Inconsolata"/>
                <a:ea typeface="Inconsolata"/>
                <a:cs typeface="Inconsolata"/>
                <a:sym typeface="Inconsolata"/>
              </a:rPr>
              <a:t>X</a:t>
            </a:r>
            <a:r>
              <a:rPr baseline="-25000" lang="en" sz="2800">
                <a:solidFill>
                  <a:srgbClr val="00FF00"/>
                </a:solidFill>
                <a:latin typeface="Inconsolata"/>
                <a:ea typeface="Inconsolata"/>
                <a:cs typeface="Inconsolata"/>
                <a:sym typeface="Inconsolata"/>
              </a:rPr>
              <a:t>3</a:t>
            </a:r>
            <a:r>
              <a:rPr lang="en" sz="2800">
                <a:solidFill>
                  <a:srgbClr val="00FF00"/>
                </a:solidFill>
                <a:latin typeface="Inconsolata"/>
                <a:ea typeface="Inconsolata"/>
                <a:cs typeface="Inconsolata"/>
                <a:sym typeface="Inconsolata"/>
              </a:rPr>
              <a:t>+W</a:t>
            </a:r>
            <a:r>
              <a:rPr baseline="-25000" lang="en" sz="2800">
                <a:solidFill>
                  <a:srgbClr val="00FF00"/>
                </a:solidFill>
                <a:latin typeface="Inconsolata"/>
                <a:ea typeface="Inconsolata"/>
                <a:cs typeface="Inconsolata"/>
                <a:sym typeface="Inconsolata"/>
              </a:rPr>
              <a:t>4</a:t>
            </a:r>
            <a:r>
              <a:rPr lang="en" sz="2800">
                <a:solidFill>
                  <a:srgbClr val="00FF00"/>
                </a:solidFill>
                <a:latin typeface="Inconsolata"/>
                <a:ea typeface="Inconsolata"/>
                <a:cs typeface="Inconsolata"/>
                <a:sym typeface="Inconsolata"/>
              </a:rPr>
              <a:t>X</a:t>
            </a:r>
            <a:r>
              <a:rPr baseline="-25000" lang="en" sz="2800">
                <a:solidFill>
                  <a:srgbClr val="00FF00"/>
                </a:solidFill>
                <a:latin typeface="Inconsolata"/>
                <a:ea typeface="Inconsolata"/>
                <a:cs typeface="Inconsolata"/>
                <a:sym typeface="Inconsolata"/>
              </a:rPr>
              <a:t>4</a:t>
            </a:r>
            <a:endParaRPr baseline="-25000" sz="2800">
              <a:solidFill>
                <a:srgbClr val="00FF00"/>
              </a:solidFill>
              <a:latin typeface="Inconsolata"/>
              <a:ea typeface="Inconsolata"/>
              <a:cs typeface="Inconsolata"/>
              <a:sym typeface="Inconsola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79" name="Google Shape;479;p58"/>
          <p:cNvPicPr preferRelativeResize="0"/>
          <p:nvPr/>
        </p:nvPicPr>
        <p:blipFill rotWithShape="1">
          <a:blip r:embed="rId3">
            <a:alphaModFix/>
          </a:blip>
          <a:srcRect b="9690" l="0" r="0" t="0"/>
          <a:stretch/>
        </p:blipFill>
        <p:spPr>
          <a:xfrm>
            <a:off x="0" y="445100"/>
            <a:ext cx="9144000" cy="4698400"/>
          </a:xfrm>
          <a:prstGeom prst="rect">
            <a:avLst/>
          </a:prstGeom>
          <a:noFill/>
          <a:ln>
            <a:noFill/>
          </a:ln>
        </p:spPr>
      </p:pic>
      <p:cxnSp>
        <p:nvCxnSpPr>
          <p:cNvPr id="480" name="Google Shape;480;p58"/>
          <p:cNvCxnSpPr/>
          <p:nvPr/>
        </p:nvCxnSpPr>
        <p:spPr>
          <a:xfrm flipH="1" rot="10800000">
            <a:off x="2344725" y="816125"/>
            <a:ext cx="1508400" cy="631200"/>
          </a:xfrm>
          <a:prstGeom prst="straightConnector1">
            <a:avLst/>
          </a:prstGeom>
          <a:noFill/>
          <a:ln cap="flat" cmpd="sng" w="38100">
            <a:solidFill>
              <a:srgbClr val="FFFFFF"/>
            </a:solidFill>
            <a:prstDash val="solid"/>
            <a:round/>
            <a:headEnd len="med" w="med" type="none"/>
            <a:tailEnd len="med" w="med" type="triangle"/>
          </a:ln>
        </p:spPr>
      </p:cxnSp>
      <p:cxnSp>
        <p:nvCxnSpPr>
          <p:cNvPr id="481" name="Google Shape;481;p58"/>
          <p:cNvCxnSpPr/>
          <p:nvPr/>
        </p:nvCxnSpPr>
        <p:spPr>
          <a:xfrm rot="10800000">
            <a:off x="5126550" y="692250"/>
            <a:ext cx="1574400" cy="668400"/>
          </a:xfrm>
          <a:prstGeom prst="straightConnector1">
            <a:avLst/>
          </a:prstGeom>
          <a:noFill/>
          <a:ln cap="flat" cmpd="sng" w="38100">
            <a:solidFill>
              <a:srgbClr val="FFFFFF"/>
            </a:solidFill>
            <a:prstDash val="solid"/>
            <a:round/>
            <a:headEnd len="med" w="med" type="none"/>
            <a:tailEnd len="med" w="med" type="triangle"/>
          </a:ln>
        </p:spPr>
      </p:cxnSp>
      <p:sp>
        <p:nvSpPr>
          <p:cNvPr id="482" name="Google Shape;482;p58"/>
          <p:cNvSpPr/>
          <p:nvPr/>
        </p:nvSpPr>
        <p:spPr>
          <a:xfrm>
            <a:off x="3989138" y="0"/>
            <a:ext cx="1001400" cy="976800"/>
          </a:xfrm>
          <a:prstGeom prst="ellipse">
            <a:avLst/>
          </a:prstGeom>
          <a:solidFill>
            <a:srgbClr val="FFFFFF"/>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8"/>
          <p:cNvSpPr txBox="1"/>
          <p:nvPr/>
        </p:nvSpPr>
        <p:spPr>
          <a:xfrm>
            <a:off x="4225800" y="354650"/>
            <a:ext cx="6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Price</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Curious Case of 6 Bedrooms and 1 Bathrooms</a:t>
            </a:r>
            <a:endParaRPr/>
          </a:p>
        </p:txBody>
      </p:sp>
      <p:pic>
        <p:nvPicPr>
          <p:cNvPr id="489" name="Google Shape;489;p59"/>
          <p:cNvPicPr preferRelativeResize="0"/>
          <p:nvPr/>
        </p:nvPicPr>
        <p:blipFill>
          <a:blip r:embed="rId3">
            <a:alphaModFix/>
          </a:blip>
          <a:stretch>
            <a:fillRect/>
          </a:stretch>
        </p:blipFill>
        <p:spPr>
          <a:xfrm>
            <a:off x="0" y="597950"/>
            <a:ext cx="9144001" cy="4483999"/>
          </a:xfrm>
          <a:prstGeom prst="rect">
            <a:avLst/>
          </a:prstGeom>
          <a:noFill/>
          <a:ln>
            <a:noFill/>
          </a:ln>
        </p:spPr>
      </p:pic>
      <p:sp>
        <p:nvSpPr>
          <p:cNvPr id="490" name="Google Shape;490;p59"/>
          <p:cNvSpPr/>
          <p:nvPr/>
        </p:nvSpPr>
        <p:spPr>
          <a:xfrm>
            <a:off x="7654975" y="597950"/>
            <a:ext cx="1177500" cy="806100"/>
          </a:xfrm>
          <a:prstGeom prst="wedgeEllipse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9"/>
          <p:cNvSpPr txBox="1"/>
          <p:nvPr/>
        </p:nvSpPr>
        <p:spPr>
          <a:xfrm>
            <a:off x="7726225" y="677750"/>
            <a:ext cx="1035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I Look For Bathrooms/Bedrooms</a:t>
            </a:r>
            <a:endParaRPr sz="1000">
              <a:latin typeface="Roboto"/>
              <a:ea typeface="Roboto"/>
              <a:cs typeface="Roboto"/>
              <a:sym typeface="Roboto"/>
            </a:endParaRPr>
          </a:p>
        </p:txBody>
      </p:sp>
      <p:sp>
        <p:nvSpPr>
          <p:cNvPr id="492" name="Google Shape;492;p59"/>
          <p:cNvSpPr/>
          <p:nvPr/>
        </p:nvSpPr>
        <p:spPr>
          <a:xfrm>
            <a:off x="4472850" y="623000"/>
            <a:ext cx="954300" cy="756000"/>
          </a:xfrm>
          <a:prstGeom prst="wedgeEllipseCallout">
            <a:avLst>
              <a:gd fmla="val -20833" name="adj1"/>
              <a:gd fmla="val 625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9"/>
          <p:cNvSpPr txBox="1"/>
          <p:nvPr/>
        </p:nvSpPr>
        <p:spPr>
          <a:xfrm>
            <a:off x="4646375" y="693200"/>
            <a:ext cx="103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Area Matters</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99" name="Google Shape;499;p60"/>
          <p:cNvPicPr preferRelativeResize="0"/>
          <p:nvPr/>
        </p:nvPicPr>
        <p:blipFill>
          <a:blip r:embed="rId3">
            <a:alphaModFix/>
          </a:blip>
          <a:stretch>
            <a:fillRect/>
          </a:stretch>
        </p:blipFill>
        <p:spPr>
          <a:xfrm>
            <a:off x="0" y="705150"/>
            <a:ext cx="9144000" cy="44383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05" name="Google Shape;505;p61"/>
          <p:cNvPicPr preferRelativeResize="0"/>
          <p:nvPr/>
        </p:nvPicPr>
        <p:blipFill>
          <a:blip r:embed="rId3">
            <a:alphaModFix/>
          </a:blip>
          <a:stretch>
            <a:fillRect/>
          </a:stretch>
        </p:blipFill>
        <p:spPr>
          <a:xfrm>
            <a:off x="0" y="691325"/>
            <a:ext cx="9144000" cy="4452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880175" y="0"/>
            <a:ext cx="26769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Image of Number 4</a:t>
            </a:r>
            <a:endParaRPr sz="2200"/>
          </a:p>
        </p:txBody>
      </p:sp>
      <p:pic>
        <p:nvPicPr>
          <p:cNvPr id="95" name="Google Shape;95;p17"/>
          <p:cNvPicPr preferRelativeResize="0"/>
          <p:nvPr/>
        </p:nvPicPr>
        <p:blipFill>
          <a:blip r:embed="rId3">
            <a:alphaModFix/>
          </a:blip>
          <a:stretch>
            <a:fillRect/>
          </a:stretch>
        </p:blipFill>
        <p:spPr>
          <a:xfrm>
            <a:off x="0" y="1760950"/>
            <a:ext cx="8839199" cy="1441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Handwritten Digit Classification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type="title"/>
          </p:nvPr>
        </p:nvSpPr>
        <p:spPr>
          <a:xfrm>
            <a:off x="2880175" y="0"/>
            <a:ext cx="26769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Image of Number 9</a:t>
            </a:r>
            <a:endParaRPr sz="2200"/>
          </a:p>
        </p:txBody>
      </p:sp>
      <p:pic>
        <p:nvPicPr>
          <p:cNvPr id="516" name="Google Shape;516;p63"/>
          <p:cNvPicPr preferRelativeResize="0"/>
          <p:nvPr/>
        </p:nvPicPr>
        <p:blipFill>
          <a:blip r:embed="rId3">
            <a:alphaModFix/>
          </a:blip>
          <a:stretch>
            <a:fillRect/>
          </a:stretch>
        </p:blipFill>
        <p:spPr>
          <a:xfrm>
            <a:off x="2014888" y="856988"/>
            <a:ext cx="4619625" cy="3800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type="title"/>
          </p:nvPr>
        </p:nvSpPr>
        <p:spPr>
          <a:xfrm>
            <a:off x="1532475"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How Image is represented in Computer?</a:t>
            </a:r>
            <a:endParaRPr sz="2000"/>
          </a:p>
        </p:txBody>
      </p:sp>
      <p:pic>
        <p:nvPicPr>
          <p:cNvPr id="522" name="Google Shape;522;p64"/>
          <p:cNvPicPr preferRelativeResize="0"/>
          <p:nvPr/>
        </p:nvPicPr>
        <p:blipFill rotWithShape="1">
          <a:blip r:embed="rId3">
            <a:alphaModFix/>
          </a:blip>
          <a:srcRect b="0" l="0" r="12610" t="0"/>
          <a:stretch/>
        </p:blipFill>
        <p:spPr>
          <a:xfrm>
            <a:off x="756825" y="619050"/>
            <a:ext cx="7349573" cy="44446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28" name="Google Shape;528;p65" title="ImagetoNN.mp4">
            <a:hlinkClick r:id="rId3"/>
          </p:cNvPr>
          <p:cNvPicPr preferRelativeResize="0"/>
          <p:nvPr/>
        </p:nvPicPr>
        <p:blipFill>
          <a:blip r:embed="rId4">
            <a:alphaModFix/>
          </a:blip>
          <a:stretch>
            <a:fillRect/>
          </a:stretch>
        </p:blipFill>
        <p:spPr>
          <a:xfrm>
            <a:off x="298850" y="0"/>
            <a:ext cx="8546299" cy="5143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6" title="workingNN_Trim.mp4">
            <a:hlinkClick r:id="rId3"/>
          </p:cNvPr>
          <p:cNvPicPr preferRelativeResize="0"/>
          <p:nvPr/>
        </p:nvPicPr>
        <p:blipFill>
          <a:blip r:embed="rId4">
            <a:alphaModFix/>
          </a:blip>
          <a:stretch>
            <a:fillRect/>
          </a:stretch>
        </p:blipFill>
        <p:spPr>
          <a:xfrm>
            <a:off x="441050" y="152400"/>
            <a:ext cx="8261899"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u="sng">
                <a:latin typeface="Arial"/>
                <a:ea typeface="Arial"/>
                <a:cs typeface="Arial"/>
                <a:sym typeface="Arial"/>
                <a:hlinkClick r:id="rId3"/>
              </a:rPr>
              <a:t>MNIST Digit Classification.ipynb - Colaboratory (google.com)</a:t>
            </a:r>
            <a:endParaRPr sz="6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type="title"/>
          </p:nvPr>
        </p:nvSpPr>
        <p:spPr>
          <a:xfrm>
            <a:off x="471900" y="42070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Explore More on :</a:t>
            </a:r>
            <a:endParaRPr/>
          </a:p>
        </p:txBody>
      </p:sp>
      <p:sp>
        <p:nvSpPr>
          <p:cNvPr id="544" name="Google Shape;544;p68"/>
          <p:cNvSpPr txBox="1"/>
          <p:nvPr>
            <p:ph idx="1" type="body"/>
          </p:nvPr>
        </p:nvSpPr>
        <p:spPr>
          <a:xfrm>
            <a:off x="471900" y="1919075"/>
            <a:ext cx="8222100" cy="291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But what is a Neural Network? | Deep learning  - YouTube</a:t>
            </a:r>
            <a:endParaRPr sz="2500"/>
          </a:p>
          <a:p>
            <a:pPr indent="0" lvl="0" marL="0" rtl="0" algn="l">
              <a:spcBef>
                <a:spcPts val="1200"/>
              </a:spcBef>
              <a:spcAft>
                <a:spcPts val="0"/>
              </a:spcAft>
              <a:buNone/>
            </a:pPr>
            <a:r>
              <a:rPr lang="en" u="sng">
                <a:solidFill>
                  <a:schemeClr val="hlink"/>
                </a:solidFill>
                <a:latin typeface="Arial"/>
                <a:ea typeface="Arial"/>
                <a:cs typeface="Arial"/>
                <a:sym typeface="Arial"/>
                <a:hlinkClick r:id="rId4"/>
              </a:rPr>
              <a:t>Deep Learning | Coursera</a:t>
            </a:r>
            <a:endParaRPr sz="2500"/>
          </a:p>
          <a:p>
            <a:pPr indent="0" lvl="0" marL="0" rtl="0" algn="l">
              <a:spcBef>
                <a:spcPts val="1200"/>
              </a:spcBef>
              <a:spcAft>
                <a:spcPts val="0"/>
              </a:spcAft>
              <a:buNone/>
            </a:pPr>
            <a:r>
              <a:rPr lang="en" u="sng">
                <a:solidFill>
                  <a:schemeClr val="hlink"/>
                </a:solidFill>
                <a:latin typeface="Arial"/>
                <a:ea typeface="Arial"/>
                <a:cs typeface="Arial"/>
                <a:sym typeface="Arial"/>
                <a:hlinkClick r:id="rId5"/>
              </a:rPr>
              <a:t>Intro to optimization in deep learning: Gradient Descent (paperspace.com)</a:t>
            </a:r>
            <a:endParaRPr sz="2500"/>
          </a:p>
          <a:p>
            <a:pPr indent="0" lvl="0" marL="0" rtl="0" algn="l">
              <a:spcBef>
                <a:spcPts val="1200"/>
              </a:spcBef>
              <a:spcAft>
                <a:spcPts val="0"/>
              </a:spcAft>
              <a:buNone/>
            </a:pPr>
            <a:r>
              <a:rPr lang="en" u="sng">
                <a:solidFill>
                  <a:schemeClr val="hlink"/>
                </a:solidFill>
                <a:latin typeface="Arial"/>
                <a:ea typeface="Arial"/>
                <a:cs typeface="Arial"/>
                <a:sym typeface="Arial"/>
                <a:hlinkClick r:id="rId6"/>
              </a:rPr>
              <a:t>Kaggle: Your Home for Data Science</a:t>
            </a:r>
            <a:endParaRPr sz="2500"/>
          </a:p>
          <a:p>
            <a:pPr indent="0" lvl="0" marL="0" rtl="0" algn="l">
              <a:spcBef>
                <a:spcPts val="1200"/>
              </a:spcBef>
              <a:spcAft>
                <a:spcPts val="1200"/>
              </a:spcAft>
              <a:buNone/>
            </a:pPr>
            <a:r>
              <a:rPr lang="en" u="sng">
                <a:solidFill>
                  <a:schemeClr val="hlink"/>
                </a:solidFill>
                <a:latin typeface="Arial"/>
                <a:ea typeface="Arial"/>
                <a:cs typeface="Arial"/>
                <a:sym typeface="Arial"/>
                <a:hlinkClick r:id="rId7"/>
              </a:rPr>
              <a:t>Foundations of data science - Learn | Microsoft Docs</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60950" y="483925"/>
            <a:ext cx="82221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What is Machine Learning?</a:t>
            </a:r>
            <a:endParaRPr sz="4300"/>
          </a:p>
        </p:txBody>
      </p:sp>
      <p:sp>
        <p:nvSpPr>
          <p:cNvPr id="101" name="Google Shape;101;p18"/>
          <p:cNvSpPr/>
          <p:nvPr/>
        </p:nvSpPr>
        <p:spPr>
          <a:xfrm>
            <a:off x="1239350" y="2405875"/>
            <a:ext cx="1811400" cy="1419000"/>
          </a:xfrm>
          <a:prstGeom prst="flowChartAlternateProcess">
            <a:avLst/>
          </a:prstGeom>
          <a:solidFill>
            <a:srgbClr val="AAD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8"/>
          <p:cNvCxnSpPr/>
          <p:nvPr/>
        </p:nvCxnSpPr>
        <p:spPr>
          <a:xfrm>
            <a:off x="492725" y="2903575"/>
            <a:ext cx="774300" cy="0"/>
          </a:xfrm>
          <a:prstGeom prst="straightConnector1">
            <a:avLst/>
          </a:prstGeom>
          <a:noFill/>
          <a:ln cap="flat" cmpd="sng" w="19050">
            <a:solidFill>
              <a:schemeClr val="dk2"/>
            </a:solidFill>
            <a:prstDash val="solid"/>
            <a:round/>
            <a:headEnd len="med" w="med" type="none"/>
            <a:tailEnd len="med" w="med" type="triangle"/>
          </a:ln>
        </p:spPr>
      </p:cxnSp>
      <p:sp>
        <p:nvSpPr>
          <p:cNvPr id="103" name="Google Shape;103;p18"/>
          <p:cNvSpPr/>
          <p:nvPr/>
        </p:nvSpPr>
        <p:spPr>
          <a:xfrm>
            <a:off x="5596575" y="2472025"/>
            <a:ext cx="1811400" cy="1419000"/>
          </a:xfrm>
          <a:prstGeom prst="flowChartAlternateProcess">
            <a:avLst/>
          </a:prstGeom>
          <a:solidFill>
            <a:srgbClr val="AAD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8"/>
          <p:cNvCxnSpPr/>
          <p:nvPr/>
        </p:nvCxnSpPr>
        <p:spPr>
          <a:xfrm>
            <a:off x="465050" y="3360150"/>
            <a:ext cx="774300" cy="0"/>
          </a:xfrm>
          <a:prstGeom prst="straightConnector1">
            <a:avLst/>
          </a:prstGeom>
          <a:noFill/>
          <a:ln cap="flat" cmpd="sng" w="19050">
            <a:solidFill>
              <a:schemeClr val="dk2"/>
            </a:solidFill>
            <a:prstDash val="solid"/>
            <a:round/>
            <a:headEnd len="med" w="med" type="none"/>
            <a:tailEnd len="med" w="med" type="triangle"/>
          </a:ln>
        </p:spPr>
      </p:cxnSp>
      <p:cxnSp>
        <p:nvCxnSpPr>
          <p:cNvPr id="105" name="Google Shape;105;p18"/>
          <p:cNvCxnSpPr/>
          <p:nvPr/>
        </p:nvCxnSpPr>
        <p:spPr>
          <a:xfrm>
            <a:off x="3050750" y="3115375"/>
            <a:ext cx="774300" cy="0"/>
          </a:xfrm>
          <a:prstGeom prst="straightConnector1">
            <a:avLst/>
          </a:prstGeom>
          <a:noFill/>
          <a:ln cap="flat" cmpd="sng" w="19050">
            <a:solidFill>
              <a:schemeClr val="dk2"/>
            </a:solidFill>
            <a:prstDash val="solid"/>
            <a:round/>
            <a:headEnd len="med" w="med" type="none"/>
            <a:tailEnd len="med" w="med" type="triangle"/>
          </a:ln>
        </p:spPr>
      </p:cxnSp>
      <p:cxnSp>
        <p:nvCxnSpPr>
          <p:cNvPr id="106" name="Google Shape;106;p18"/>
          <p:cNvCxnSpPr/>
          <p:nvPr/>
        </p:nvCxnSpPr>
        <p:spPr>
          <a:xfrm>
            <a:off x="4822275" y="2918800"/>
            <a:ext cx="774300" cy="0"/>
          </a:xfrm>
          <a:prstGeom prst="straightConnector1">
            <a:avLst/>
          </a:prstGeom>
          <a:noFill/>
          <a:ln cap="flat" cmpd="sng" w="19050">
            <a:solidFill>
              <a:schemeClr val="dk2"/>
            </a:solidFill>
            <a:prstDash val="solid"/>
            <a:round/>
            <a:headEnd len="med" w="med" type="none"/>
            <a:tailEnd len="med" w="med" type="triangle"/>
          </a:ln>
        </p:spPr>
      </p:cxnSp>
      <p:cxnSp>
        <p:nvCxnSpPr>
          <p:cNvPr id="107" name="Google Shape;107;p18"/>
          <p:cNvCxnSpPr/>
          <p:nvPr/>
        </p:nvCxnSpPr>
        <p:spPr>
          <a:xfrm>
            <a:off x="4822275" y="3444525"/>
            <a:ext cx="774300" cy="0"/>
          </a:xfrm>
          <a:prstGeom prst="straightConnector1">
            <a:avLst/>
          </a:prstGeom>
          <a:noFill/>
          <a:ln cap="flat" cmpd="sng" w="19050">
            <a:solidFill>
              <a:schemeClr val="dk2"/>
            </a:solidFill>
            <a:prstDash val="solid"/>
            <a:round/>
            <a:headEnd len="med" w="med" type="none"/>
            <a:tailEnd len="med" w="med" type="triangle"/>
          </a:ln>
        </p:spPr>
      </p:cxnSp>
      <p:cxnSp>
        <p:nvCxnSpPr>
          <p:cNvPr id="108" name="Google Shape;108;p18"/>
          <p:cNvCxnSpPr/>
          <p:nvPr/>
        </p:nvCxnSpPr>
        <p:spPr>
          <a:xfrm>
            <a:off x="7407975" y="3181525"/>
            <a:ext cx="774300" cy="0"/>
          </a:xfrm>
          <a:prstGeom prst="straightConnector1">
            <a:avLst/>
          </a:prstGeom>
          <a:noFill/>
          <a:ln cap="flat" cmpd="sng" w="19050">
            <a:solidFill>
              <a:schemeClr val="dk2"/>
            </a:solidFill>
            <a:prstDash val="solid"/>
            <a:round/>
            <a:headEnd len="med" w="med" type="none"/>
            <a:tailEnd len="med" w="med" type="triangle"/>
          </a:ln>
        </p:spPr>
      </p:cxnSp>
      <p:sp>
        <p:nvSpPr>
          <p:cNvPr id="109" name="Google Shape;109;p18"/>
          <p:cNvSpPr txBox="1"/>
          <p:nvPr/>
        </p:nvSpPr>
        <p:spPr>
          <a:xfrm>
            <a:off x="492725" y="2571750"/>
            <a:ext cx="11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Input</a:t>
            </a:r>
            <a:endParaRPr>
              <a:latin typeface="Roboto"/>
              <a:ea typeface="Roboto"/>
              <a:cs typeface="Roboto"/>
              <a:sym typeface="Roboto"/>
            </a:endParaRPr>
          </a:p>
        </p:txBody>
      </p:sp>
      <p:sp>
        <p:nvSpPr>
          <p:cNvPr id="110" name="Google Shape;110;p18"/>
          <p:cNvSpPr txBox="1"/>
          <p:nvPr/>
        </p:nvSpPr>
        <p:spPr>
          <a:xfrm>
            <a:off x="354125" y="3306375"/>
            <a:ext cx="11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Program</a:t>
            </a:r>
            <a:endParaRPr>
              <a:latin typeface="Roboto"/>
              <a:ea typeface="Roboto"/>
              <a:cs typeface="Roboto"/>
              <a:sym typeface="Roboto"/>
            </a:endParaRPr>
          </a:p>
        </p:txBody>
      </p:sp>
      <p:sp>
        <p:nvSpPr>
          <p:cNvPr id="111" name="Google Shape;111;p18"/>
          <p:cNvSpPr txBox="1"/>
          <p:nvPr/>
        </p:nvSpPr>
        <p:spPr>
          <a:xfrm>
            <a:off x="4767100" y="2538525"/>
            <a:ext cx="7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Input</a:t>
            </a:r>
            <a:endParaRPr>
              <a:latin typeface="Roboto"/>
              <a:ea typeface="Roboto"/>
              <a:cs typeface="Roboto"/>
              <a:sym typeface="Roboto"/>
            </a:endParaRPr>
          </a:p>
        </p:txBody>
      </p:sp>
      <p:sp>
        <p:nvSpPr>
          <p:cNvPr id="112" name="Google Shape;112;p18"/>
          <p:cNvSpPr txBox="1"/>
          <p:nvPr/>
        </p:nvSpPr>
        <p:spPr>
          <a:xfrm>
            <a:off x="7617175" y="2781325"/>
            <a:ext cx="11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Program</a:t>
            </a:r>
            <a:endParaRPr>
              <a:latin typeface="Roboto"/>
              <a:ea typeface="Roboto"/>
              <a:cs typeface="Roboto"/>
              <a:sym typeface="Roboto"/>
            </a:endParaRPr>
          </a:p>
        </p:txBody>
      </p:sp>
      <p:sp>
        <p:nvSpPr>
          <p:cNvPr id="113" name="Google Shape;113;p18"/>
          <p:cNvSpPr txBox="1"/>
          <p:nvPr/>
        </p:nvSpPr>
        <p:spPr>
          <a:xfrm>
            <a:off x="3251263" y="2706950"/>
            <a:ext cx="11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sp>
        <p:nvSpPr>
          <p:cNvPr id="114" name="Google Shape;114;p18"/>
          <p:cNvSpPr txBox="1"/>
          <p:nvPr/>
        </p:nvSpPr>
        <p:spPr>
          <a:xfrm>
            <a:off x="4767100" y="3507275"/>
            <a:ext cx="11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sp>
        <p:nvSpPr>
          <p:cNvPr id="115" name="Google Shape;115;p18"/>
          <p:cNvSpPr txBox="1"/>
          <p:nvPr/>
        </p:nvSpPr>
        <p:spPr>
          <a:xfrm>
            <a:off x="1406938" y="2807575"/>
            <a:ext cx="150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Purpose Built Code</a:t>
            </a:r>
            <a:endParaRPr>
              <a:latin typeface="Roboto"/>
              <a:ea typeface="Roboto"/>
              <a:cs typeface="Roboto"/>
              <a:sym typeface="Roboto"/>
            </a:endParaRPr>
          </a:p>
        </p:txBody>
      </p:sp>
      <p:sp>
        <p:nvSpPr>
          <p:cNvPr id="116" name="Google Shape;116;p18"/>
          <p:cNvSpPr txBox="1"/>
          <p:nvPr/>
        </p:nvSpPr>
        <p:spPr>
          <a:xfrm>
            <a:off x="5785725" y="2781325"/>
            <a:ext cx="14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Machine Learning Model</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592500" y="0"/>
            <a:ext cx="7959000" cy="72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Data Science </a:t>
            </a:r>
            <a:r>
              <a:rPr lang="en" sz="3300"/>
              <a:t>Journey</a:t>
            </a:r>
            <a:endParaRPr sz="3300"/>
          </a:p>
        </p:txBody>
      </p:sp>
      <p:pic>
        <p:nvPicPr>
          <p:cNvPr id="122" name="Google Shape;122;p19"/>
          <p:cNvPicPr preferRelativeResize="0"/>
          <p:nvPr/>
        </p:nvPicPr>
        <p:blipFill rotWithShape="1">
          <a:blip r:embed="rId3">
            <a:alphaModFix/>
          </a:blip>
          <a:srcRect b="0" l="0" r="0" t="13956"/>
          <a:stretch/>
        </p:blipFill>
        <p:spPr>
          <a:xfrm>
            <a:off x="1806250" y="726300"/>
            <a:ext cx="5364726" cy="441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3">
            <a:alphaModFix/>
          </a:blip>
          <a:srcRect b="6701" l="7703" r="8283" t="5239"/>
          <a:stretch/>
        </p:blipFill>
        <p:spPr>
          <a:xfrm>
            <a:off x="1330625" y="894850"/>
            <a:ext cx="6621950" cy="3984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596275" y="4747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Neural Networks actually does?</a:t>
            </a:r>
            <a:endParaRPr/>
          </a:p>
        </p:txBody>
      </p:sp>
      <p:pic>
        <p:nvPicPr>
          <p:cNvPr id="133" name="Google Shape;133;p21"/>
          <p:cNvPicPr preferRelativeResize="0"/>
          <p:nvPr/>
        </p:nvPicPr>
        <p:blipFill rotWithShape="1">
          <a:blip r:embed="rId3">
            <a:alphaModFix/>
          </a:blip>
          <a:srcRect b="2427" l="29442" r="29459" t="16940"/>
          <a:stretch/>
        </p:blipFill>
        <p:spPr>
          <a:xfrm>
            <a:off x="2692800" y="996025"/>
            <a:ext cx="3758400" cy="414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